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6" r:id="rId3"/>
    <p:sldId id="307" r:id="rId4"/>
    <p:sldId id="308" r:id="rId5"/>
    <p:sldId id="309" r:id="rId6"/>
    <p:sldId id="262" r:id="rId7"/>
    <p:sldId id="261" r:id="rId8"/>
    <p:sldId id="286" r:id="rId9"/>
    <p:sldId id="271" r:id="rId10"/>
    <p:sldId id="280" r:id="rId11"/>
    <p:sldId id="279" r:id="rId12"/>
    <p:sldId id="296" r:id="rId13"/>
    <p:sldId id="293" r:id="rId14"/>
    <p:sldId id="277" r:id="rId15"/>
    <p:sldId id="347" r:id="rId16"/>
    <p:sldId id="266" r:id="rId17"/>
    <p:sldId id="288" r:id="rId18"/>
    <p:sldId id="297" r:id="rId19"/>
    <p:sldId id="294" r:id="rId20"/>
    <p:sldId id="292" r:id="rId21"/>
    <p:sldId id="284" r:id="rId22"/>
    <p:sldId id="276" r:id="rId23"/>
    <p:sldId id="275" r:id="rId24"/>
    <p:sldId id="285" r:id="rId25"/>
    <p:sldId id="291" r:id="rId26"/>
    <p:sldId id="346" r:id="rId27"/>
    <p:sldId id="268" r:id="rId28"/>
    <p:sldId id="304" r:id="rId29"/>
    <p:sldId id="299" r:id="rId30"/>
    <p:sldId id="274" r:id="rId31"/>
    <p:sldId id="298" r:id="rId32"/>
    <p:sldId id="310" r:id="rId33"/>
    <p:sldId id="269" r:id="rId34"/>
    <p:sldId id="295" r:id="rId35"/>
    <p:sldId id="289" r:id="rId36"/>
    <p:sldId id="300" r:id="rId37"/>
    <p:sldId id="278" r:id="rId38"/>
    <p:sldId id="273" r:id="rId39"/>
    <p:sldId id="348" r:id="rId40"/>
    <p:sldId id="290" r:id="rId41"/>
    <p:sldId id="270" r:id="rId42"/>
    <p:sldId id="267" r:id="rId43"/>
    <p:sldId id="263" r:id="rId44"/>
    <p:sldId id="311" r:id="rId45"/>
    <p:sldId id="312" r:id="rId46"/>
    <p:sldId id="314" r:id="rId47"/>
    <p:sldId id="313"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7" r:id="rId65"/>
    <p:sldId id="338" r:id="rId66"/>
    <p:sldId id="339" r:id="rId67"/>
    <p:sldId id="341" r:id="rId68"/>
    <p:sldId id="340" r:id="rId69"/>
    <p:sldId id="342" r:id="rId70"/>
    <p:sldId id="345" r:id="rId71"/>
    <p:sldId id="343" r:id="rId72"/>
    <p:sldId id="332" r:id="rId73"/>
    <p:sldId id="34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28" autoAdjust="0"/>
  </p:normalViewPr>
  <p:slideViewPr>
    <p:cSldViewPr>
      <p:cViewPr varScale="1">
        <p:scale>
          <a:sx n="57" d="100"/>
          <a:sy n="57" d="100"/>
        </p:scale>
        <p:origin x="-78" y="-6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9CF390-2CA0-43FA-BA53-2F1AFDE25AEB}"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80189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CF390-2CA0-43FA-BA53-2F1AFDE25AEB}"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401351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CF390-2CA0-43FA-BA53-2F1AFDE25AEB}"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139652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CF390-2CA0-43FA-BA53-2F1AFDE25AEB}"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266912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CF390-2CA0-43FA-BA53-2F1AFDE25AEB}" type="datetimeFigureOut">
              <a:rPr lang="en-US" smtClean="0"/>
              <a:t>7/5/2015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40082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CF390-2CA0-43FA-BA53-2F1AFDE25AEB}"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11549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9CF390-2CA0-43FA-BA53-2F1AFDE25AEB}" type="datetimeFigureOut">
              <a:rPr lang="en-US" smtClean="0"/>
              <a:t>7/5/2015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298722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9CF390-2CA0-43FA-BA53-2F1AFDE25AEB}" type="datetimeFigureOut">
              <a:rPr lang="en-US" smtClean="0"/>
              <a:t>7/5/2015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342743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CF390-2CA0-43FA-BA53-2F1AFDE25AEB}" type="datetimeFigureOut">
              <a:rPr lang="en-US" smtClean="0"/>
              <a:t>7/5/2015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14986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CF390-2CA0-43FA-BA53-2F1AFDE25AEB}"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11691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CF390-2CA0-43FA-BA53-2F1AFDE25AEB}" type="datetimeFigureOut">
              <a:rPr lang="en-US" smtClean="0"/>
              <a:t>7/5/2015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685C6-9586-4738-BBA4-12DC64DB2C6F}" type="slidenum">
              <a:rPr lang="en-US" smtClean="0"/>
              <a:t>‹#›</a:t>
            </a:fld>
            <a:endParaRPr lang="en-US"/>
          </a:p>
        </p:txBody>
      </p:sp>
    </p:spTree>
    <p:extLst>
      <p:ext uri="{BB962C8B-B14F-4D97-AF65-F5344CB8AC3E}">
        <p14:creationId xmlns:p14="http://schemas.microsoft.com/office/powerpoint/2010/main" val="355709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CF390-2CA0-43FA-BA53-2F1AFDE25AEB}" type="datetimeFigureOut">
              <a:rPr lang="en-US" smtClean="0"/>
              <a:t>7/5/2015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685C6-9586-4738-BBA4-12DC64DB2C6F}" type="slidenum">
              <a:rPr lang="en-US" smtClean="0"/>
              <a:t>‹#›</a:t>
            </a:fld>
            <a:endParaRPr lang="en-US"/>
          </a:p>
        </p:txBody>
      </p:sp>
    </p:spTree>
    <p:extLst>
      <p:ext uri="{BB962C8B-B14F-4D97-AF65-F5344CB8AC3E}">
        <p14:creationId xmlns:p14="http://schemas.microsoft.com/office/powerpoint/2010/main" val="7038447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groups/aylus/" TargetMode="External"/><Relationship Id="rId2" Type="http://schemas.openxmlformats.org/officeDocument/2006/relationships/hyperlink" Target="http://www.aylus.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248400"/>
          </a:xfrm>
        </p:spPr>
        <p:txBody>
          <a:bodyPr/>
          <a:lstStyle/>
          <a:p>
            <a:pPr algn="ctr"/>
            <a:r>
              <a:rPr lang="en-US" dirty="0" smtClean="0"/>
              <a:t>The Transcript of </a:t>
            </a:r>
            <a:br>
              <a:rPr lang="en-US" dirty="0" smtClean="0"/>
            </a:br>
            <a:r>
              <a:rPr lang="en-US" dirty="0" smtClean="0"/>
              <a:t>the First Meeting of</a:t>
            </a:r>
            <a:br>
              <a:rPr lang="en-US" dirty="0" smtClean="0"/>
            </a:br>
            <a:r>
              <a:rPr lang="en-US" dirty="0" smtClean="0"/>
              <a:t/>
            </a:r>
            <a:br>
              <a:rPr lang="en-US" dirty="0" smtClean="0"/>
            </a:br>
            <a:r>
              <a:rPr lang="en-US" dirty="0" smtClean="0"/>
              <a:t>THE ALLIANCE OF YOUTH LEADERS IN THE UNITED STATES</a:t>
            </a:r>
            <a:br>
              <a:rPr lang="en-US" dirty="0" smtClean="0"/>
            </a:br>
            <a:endParaRPr lang="en-US" dirty="0"/>
          </a:p>
        </p:txBody>
      </p:sp>
    </p:spTree>
    <p:extLst>
      <p:ext uri="{BB962C8B-B14F-4D97-AF65-F5344CB8AC3E}">
        <p14:creationId xmlns:p14="http://schemas.microsoft.com/office/powerpoint/2010/main" val="116669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Jackie </a:t>
            </a:r>
            <a:r>
              <a:rPr lang="en-US" sz="6000" dirty="0" smtClean="0">
                <a:solidFill>
                  <a:schemeClr val="tx1"/>
                </a:solidFill>
              </a:rPr>
              <a:t>Du</a:t>
            </a:r>
          </a:p>
          <a:p>
            <a:pPr algn="ctr"/>
            <a:r>
              <a:rPr lang="en-US" sz="6000" dirty="0" smtClean="0">
                <a:solidFill>
                  <a:schemeClr val="tx1"/>
                </a:solidFill>
              </a:rPr>
              <a:t>12</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Video Game, Piano</a:t>
            </a:r>
          </a:p>
          <a:p>
            <a:pPr algn="ctr"/>
            <a:r>
              <a:rPr lang="en-US" sz="6000" dirty="0" smtClean="0">
                <a:solidFill>
                  <a:schemeClr val="tx1"/>
                </a:solidFill>
              </a:rPr>
              <a:t>Jackson </a:t>
            </a:r>
            <a:r>
              <a:rPr lang="en-US" sz="6000" dirty="0">
                <a:solidFill>
                  <a:schemeClr val="tx1"/>
                </a:solidFill>
              </a:rPr>
              <a:t>Memorial </a:t>
            </a:r>
            <a:r>
              <a:rPr lang="en-US" sz="6000" dirty="0" smtClean="0">
                <a:solidFill>
                  <a:schemeClr val="tx1"/>
                </a:solidFill>
              </a:rPr>
              <a:t>High</a:t>
            </a:r>
          </a:p>
          <a:p>
            <a:pPr algn="ctr"/>
            <a:r>
              <a:rPr lang="en-US" sz="6000" dirty="0">
                <a:solidFill>
                  <a:schemeClr val="tx1"/>
                </a:solidFill>
              </a:rPr>
              <a:t>New </a:t>
            </a:r>
            <a:r>
              <a:rPr lang="en-US" sz="6000" dirty="0" smtClean="0">
                <a:solidFill>
                  <a:schemeClr val="tx1"/>
                </a:solidFill>
              </a:rPr>
              <a:t>Jersey</a:t>
            </a:r>
            <a:endParaRPr lang="en-US" sz="6000" dirty="0">
              <a:solidFill>
                <a:schemeClr val="tx1"/>
              </a:solidFill>
            </a:endParaRPr>
          </a:p>
        </p:txBody>
      </p:sp>
      <p:pic>
        <p:nvPicPr>
          <p:cNvPr id="2050" name="Picture 2" descr="C:\Users\John Wang\AppData\Local\Microsoft\Windows\Temporary Internet Files\Content.IE5\JLCP2EVJ\00625292f277f8487fb0d42173c3ed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926466"/>
            <a:ext cx="2057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15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09104"/>
            <a:ext cx="5867400" cy="3276600"/>
          </a:xfrm>
          <a:prstGeom prst="rect">
            <a:avLst/>
          </a:prstGeom>
        </p:spPr>
        <p:txBody>
          <a:bodyPr vert="horz" lIns="91440" tIns="0" rIns="91440" bIns="0" rtlCol="0" anchor="b">
            <a:normAutofit fontScale="77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Allen Xu</a:t>
            </a: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Speech, </a:t>
            </a:r>
            <a:r>
              <a:rPr lang="en-US" sz="6000" dirty="0">
                <a:solidFill>
                  <a:schemeClr val="tx1"/>
                </a:solidFill>
              </a:rPr>
              <a:t>S</a:t>
            </a:r>
            <a:r>
              <a:rPr lang="en-US" sz="6000" dirty="0" smtClean="0">
                <a:solidFill>
                  <a:schemeClr val="tx1"/>
                </a:solidFill>
              </a:rPr>
              <a:t>occer</a:t>
            </a:r>
          </a:p>
          <a:p>
            <a:pPr algn="ctr"/>
            <a:r>
              <a:rPr lang="en-US" sz="6000" dirty="0">
                <a:solidFill>
                  <a:schemeClr val="tx1"/>
                </a:solidFill>
              </a:rPr>
              <a:t>Lexington High </a:t>
            </a:r>
            <a:r>
              <a:rPr lang="en-US" sz="6000" dirty="0" smtClean="0">
                <a:solidFill>
                  <a:schemeClr val="tx1"/>
                </a:solidFill>
              </a:rPr>
              <a:t>School</a:t>
            </a:r>
          </a:p>
          <a:p>
            <a:pPr algn="ctr"/>
            <a:r>
              <a:rPr lang="en-US" sz="6000" dirty="0" smtClean="0">
                <a:solidFill>
                  <a:schemeClr val="tx1"/>
                </a:solidFill>
              </a:rPr>
              <a:t>Lexington, MA</a:t>
            </a:r>
          </a:p>
        </p:txBody>
      </p:sp>
      <p:pic>
        <p:nvPicPr>
          <p:cNvPr id="1026" name="Picture 2" descr="C:\Users\John Wang\AppData\Local\Microsoft\Windows\Temporary Internet Files\Content.IE5\C4SSSQ98\94932714ce79d4d325db228942059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3200400"/>
            <a:ext cx="24003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048000" y="2985304"/>
            <a:ext cx="5715000" cy="3491696"/>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Hill Yin</a:t>
            </a:r>
            <a:endParaRPr lang="en-US" sz="6000" dirty="0">
              <a:solidFill>
                <a:schemeClr val="tx1"/>
              </a:solidFill>
            </a:endParaRP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Math, Physics , History</a:t>
            </a:r>
          </a:p>
          <a:p>
            <a:pPr algn="ctr"/>
            <a:r>
              <a:rPr lang="en-US" sz="6000" dirty="0">
                <a:solidFill>
                  <a:schemeClr val="tx1"/>
                </a:solidFill>
              </a:rPr>
              <a:t>Manhasset Secondary School</a:t>
            </a:r>
          </a:p>
          <a:p>
            <a:pPr algn="ctr"/>
            <a:r>
              <a:rPr lang="en-US" sz="6000" dirty="0" smtClean="0">
                <a:solidFill>
                  <a:schemeClr val="tx1"/>
                </a:solidFill>
              </a:rPr>
              <a:t>Manhasset</a:t>
            </a:r>
            <a:r>
              <a:rPr lang="en-US" sz="6000" dirty="0">
                <a:solidFill>
                  <a:schemeClr val="tx1"/>
                </a:solidFill>
              </a:rPr>
              <a:t>, </a:t>
            </a:r>
            <a:r>
              <a:rPr lang="en-US" sz="6000" dirty="0" smtClean="0">
                <a:solidFill>
                  <a:schemeClr val="tx1"/>
                </a:solidFill>
              </a:rPr>
              <a:t>New York</a:t>
            </a:r>
            <a:endParaRPr lang="en-US" sz="6000" dirty="0">
              <a:solidFill>
                <a:schemeClr val="tx1"/>
              </a:solidFill>
            </a:endParaRPr>
          </a:p>
        </p:txBody>
      </p:sp>
      <p:pic>
        <p:nvPicPr>
          <p:cNvPr id="3" name="Picture 2" descr="C:\Users\John Wang\AppData\Local\Microsoft\Windows\Temporary Internet Files\Content.IE5\T2KAVALT\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22600"/>
            <a:ext cx="25908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20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 </a:t>
            </a:r>
            <a:r>
              <a:rPr lang="en-US" sz="6000" dirty="0" err="1">
                <a:solidFill>
                  <a:schemeClr val="tx1"/>
                </a:solidFill>
              </a:rPr>
              <a:t>Meiyu</a:t>
            </a:r>
            <a:r>
              <a:rPr lang="en-US" sz="6000" dirty="0">
                <a:solidFill>
                  <a:schemeClr val="tx1"/>
                </a:solidFill>
              </a:rPr>
              <a:t> Zeng </a:t>
            </a:r>
            <a:endParaRPr lang="en-US" sz="6000" dirty="0" smtClean="0">
              <a:solidFill>
                <a:schemeClr val="tx1"/>
              </a:solidFill>
            </a:endParaRP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Art, </a:t>
            </a:r>
            <a:r>
              <a:rPr lang="en-US" sz="6000" dirty="0" smtClean="0">
                <a:solidFill>
                  <a:schemeClr val="tx1"/>
                </a:solidFill>
              </a:rPr>
              <a:t>Math, Music, CS</a:t>
            </a:r>
          </a:p>
          <a:p>
            <a:pPr algn="ctr"/>
            <a:r>
              <a:rPr lang="en-US" sz="6000" dirty="0" smtClean="0">
                <a:solidFill>
                  <a:schemeClr val="tx1"/>
                </a:solidFill>
              </a:rPr>
              <a:t>Cinco </a:t>
            </a:r>
            <a:r>
              <a:rPr lang="en-US" sz="6000" dirty="0">
                <a:solidFill>
                  <a:schemeClr val="tx1"/>
                </a:solidFill>
              </a:rPr>
              <a:t>Ranch High </a:t>
            </a:r>
            <a:r>
              <a:rPr lang="en-US" sz="6000" dirty="0" smtClean="0">
                <a:solidFill>
                  <a:schemeClr val="tx1"/>
                </a:solidFill>
              </a:rPr>
              <a:t>Katy</a:t>
            </a:r>
            <a:r>
              <a:rPr lang="en-US" sz="6000" dirty="0">
                <a:solidFill>
                  <a:schemeClr val="tx1"/>
                </a:solidFill>
              </a:rPr>
              <a:t>, </a:t>
            </a:r>
            <a:r>
              <a:rPr lang="en-US" sz="6000" dirty="0" smtClean="0">
                <a:solidFill>
                  <a:schemeClr val="tx1"/>
                </a:solidFill>
              </a:rPr>
              <a:t>TX</a:t>
            </a:r>
            <a:endParaRPr lang="en-US" sz="60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2502043" cy="282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09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200400" y="28956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Clio Sun</a:t>
            </a: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Music, Engineering</a:t>
            </a:r>
          </a:p>
          <a:p>
            <a:pPr algn="ctr"/>
            <a:r>
              <a:rPr lang="en-US" sz="6000" dirty="0">
                <a:solidFill>
                  <a:schemeClr val="tx1"/>
                </a:solidFill>
              </a:rPr>
              <a:t>Seven Lakes High </a:t>
            </a:r>
            <a:r>
              <a:rPr lang="en-US" sz="6000" dirty="0" smtClean="0">
                <a:solidFill>
                  <a:schemeClr val="tx1"/>
                </a:solidFill>
              </a:rPr>
              <a:t>School</a:t>
            </a:r>
          </a:p>
          <a:p>
            <a:pPr algn="ctr"/>
            <a:r>
              <a:rPr lang="en-US" sz="6000" dirty="0">
                <a:solidFill>
                  <a:schemeClr val="tx1"/>
                </a:solidFill>
              </a:rPr>
              <a:t>Katy, </a:t>
            </a:r>
            <a:r>
              <a:rPr lang="en-US" sz="6000" dirty="0" smtClean="0">
                <a:solidFill>
                  <a:schemeClr val="tx1"/>
                </a:solidFill>
              </a:rPr>
              <a:t>TX</a:t>
            </a:r>
            <a:endParaRPr lang="en-US" sz="6000" dirty="0">
              <a:solidFill>
                <a:schemeClr val="tx1"/>
              </a:solidFill>
            </a:endParaRPr>
          </a:p>
        </p:txBody>
      </p:sp>
      <p:pic>
        <p:nvPicPr>
          <p:cNvPr id="2050" name="Picture 2" descr="C:\Users\John Wang\AppData\Local\Microsoft\Windows\Temporary Internet Files\Content.IE5\C4SSSQ98\5f5bf63eefe42d2ac1180489172d3f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00400"/>
            <a:ext cx="313836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8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a:bodyPr>
          <a:lstStyle/>
          <a:p>
            <a:pPr algn="ctr"/>
            <a:r>
              <a:rPr lang="en-US" sz="5400" dirty="0">
                <a:solidFill>
                  <a:srgbClr val="FFC000"/>
                </a:solidFill>
              </a:rPr>
              <a:t>Founders of </a:t>
            </a:r>
            <a:r>
              <a:rPr lang="en-US" sz="5400" dirty="0" smtClean="0">
                <a:solidFill>
                  <a:srgbClr val="FFC000"/>
                </a:solidFill>
              </a:rPr>
              <a:t/>
            </a:r>
            <a:br>
              <a:rPr lang="en-US" sz="5400" dirty="0" smtClean="0">
                <a:solidFill>
                  <a:srgbClr val="FFC000"/>
                </a:solidFill>
              </a:rPr>
            </a:br>
            <a:r>
              <a:rPr lang="en-US" altLang="zh-CN" sz="5400" dirty="0" smtClean="0">
                <a:solidFill>
                  <a:srgbClr val="FFC000"/>
                </a:solidFill>
              </a:rPr>
              <a:t>Alliance of Youth Leaders</a:t>
            </a:r>
            <a:endParaRPr lang="en-US" sz="54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err="1" smtClean="0">
                <a:solidFill>
                  <a:schemeClr val="tx1"/>
                </a:solidFill>
              </a:rPr>
              <a:t>Daiyao</a:t>
            </a:r>
            <a:r>
              <a:rPr lang="en-US" sz="6000" dirty="0" smtClean="0">
                <a:solidFill>
                  <a:schemeClr val="tx1"/>
                </a:solidFill>
              </a:rPr>
              <a:t> Zhang</a:t>
            </a:r>
            <a:endParaRPr lang="en-US" sz="6000" dirty="0">
              <a:solidFill>
                <a:schemeClr val="tx1"/>
              </a:solidFill>
            </a:endParaRP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Piano, Field Hockey</a:t>
            </a:r>
          </a:p>
          <a:p>
            <a:pPr algn="ctr"/>
            <a:r>
              <a:rPr lang="en-US" sz="6000" dirty="0" smtClean="0">
                <a:solidFill>
                  <a:schemeClr val="tx1"/>
                </a:solidFill>
              </a:rPr>
              <a:t>Oyster River High School</a:t>
            </a:r>
          </a:p>
          <a:p>
            <a:pPr algn="ctr"/>
            <a:r>
              <a:rPr lang="en-US" sz="6000" dirty="0" smtClean="0">
                <a:solidFill>
                  <a:schemeClr val="tx1"/>
                </a:solidFill>
              </a:rPr>
              <a:t>New Hampshire</a:t>
            </a:r>
            <a:endParaRPr lang="en-US" sz="6000" dirty="0">
              <a:solidFill>
                <a:schemeClr val="tx1"/>
              </a:solidFill>
            </a:endParaRPr>
          </a:p>
        </p:txBody>
      </p:sp>
      <p:pic>
        <p:nvPicPr>
          <p:cNvPr id="1026" name="Picture 2" descr="C:\Users\John Wang\AppData\Local\Microsoft\Windows\Temporary Internet Files\Content.IE5\X1DODX76\IMG_27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124200"/>
            <a:ext cx="23431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5867400" cy="3543300"/>
          </a:xfrm>
          <a:prstGeom prst="rect">
            <a:avLst/>
          </a:prstGeom>
        </p:spPr>
        <p:txBody>
          <a:bodyPr vert="horz" lIns="91440" tIns="0" rIns="91440" bIns="0" rtlCol="0" anchor="b">
            <a:normAutofit fontScale="62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Dragon Peng</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Fencing, Violin, Basketball, Graphic </a:t>
            </a:r>
            <a:r>
              <a:rPr lang="en-US" sz="6000" dirty="0">
                <a:solidFill>
                  <a:schemeClr val="tx1"/>
                </a:solidFill>
              </a:rPr>
              <a:t>D</a:t>
            </a:r>
            <a:r>
              <a:rPr lang="en-US" sz="6000" dirty="0" smtClean="0">
                <a:solidFill>
                  <a:schemeClr val="tx1"/>
                </a:solidFill>
              </a:rPr>
              <a:t>esign</a:t>
            </a:r>
            <a:r>
              <a:rPr lang="en-US" sz="6000" dirty="0">
                <a:solidFill>
                  <a:schemeClr val="tx1"/>
                </a:solidFill>
              </a:rPr>
              <a:t/>
            </a:r>
            <a:br>
              <a:rPr lang="en-US" sz="6000" dirty="0">
                <a:solidFill>
                  <a:schemeClr val="tx1"/>
                </a:solidFill>
              </a:rPr>
            </a:br>
            <a:r>
              <a:rPr lang="en-US" sz="6000" dirty="0">
                <a:solidFill>
                  <a:schemeClr val="tx1"/>
                </a:solidFill>
              </a:rPr>
              <a:t>H</a:t>
            </a:r>
            <a:r>
              <a:rPr lang="en-US" sz="6000" dirty="0" smtClean="0">
                <a:solidFill>
                  <a:schemeClr val="tx1"/>
                </a:solidFill>
              </a:rPr>
              <a:t>alf </a:t>
            </a:r>
            <a:r>
              <a:rPr lang="en-US" sz="6000" dirty="0">
                <a:solidFill>
                  <a:schemeClr val="tx1"/>
                </a:solidFill>
              </a:rPr>
              <a:t>H</a:t>
            </a:r>
            <a:r>
              <a:rPr lang="en-US" sz="6000" dirty="0" smtClean="0">
                <a:solidFill>
                  <a:schemeClr val="tx1"/>
                </a:solidFill>
              </a:rPr>
              <a:t>ollow </a:t>
            </a:r>
            <a:r>
              <a:rPr lang="en-US" sz="6000" dirty="0">
                <a:solidFill>
                  <a:schemeClr val="tx1"/>
                </a:solidFill>
              </a:rPr>
              <a:t>H</a:t>
            </a:r>
            <a:r>
              <a:rPr lang="en-US" sz="6000" dirty="0" smtClean="0">
                <a:solidFill>
                  <a:schemeClr val="tx1"/>
                </a:solidFill>
              </a:rPr>
              <a:t>ills</a:t>
            </a:r>
          </a:p>
          <a:p>
            <a:pPr algn="ctr"/>
            <a:r>
              <a:rPr lang="en-US" sz="6000" dirty="0" smtClean="0">
                <a:solidFill>
                  <a:schemeClr val="tx1"/>
                </a:solidFill>
              </a:rPr>
              <a:t>New York</a:t>
            </a:r>
            <a:endParaRPr lang="en-US" sz="6000" dirty="0">
              <a:solidFill>
                <a:schemeClr val="tx1"/>
              </a:solidFill>
            </a:endParaRPr>
          </a:p>
        </p:txBody>
      </p:sp>
      <p:pic>
        <p:nvPicPr>
          <p:cNvPr id="5" name="Picture 2" descr="C:\Users\John Wang\Downloads\486f456771180ba0c14898be48efe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20288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6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Iris Liu</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M</a:t>
            </a:r>
            <a:r>
              <a:rPr lang="en-US" sz="6000" dirty="0" smtClean="0">
                <a:solidFill>
                  <a:schemeClr val="tx1"/>
                </a:solidFill>
              </a:rPr>
              <a:t>andarin, Piano</a:t>
            </a:r>
          </a:p>
          <a:p>
            <a:pPr algn="ctr"/>
            <a:r>
              <a:rPr lang="en-US" sz="6000" dirty="0" smtClean="0">
                <a:solidFill>
                  <a:schemeClr val="tx1"/>
                </a:solidFill>
              </a:rPr>
              <a:t>Manhasset </a:t>
            </a:r>
            <a:r>
              <a:rPr lang="en-US" sz="6000" dirty="0">
                <a:solidFill>
                  <a:schemeClr val="tx1"/>
                </a:solidFill>
              </a:rPr>
              <a:t>High school</a:t>
            </a:r>
          </a:p>
          <a:p>
            <a:pPr algn="ctr"/>
            <a:r>
              <a:rPr lang="en-US" sz="6000" dirty="0" smtClean="0">
                <a:solidFill>
                  <a:schemeClr val="tx1"/>
                </a:solidFill>
              </a:rPr>
              <a:t>Manhasset</a:t>
            </a:r>
            <a:r>
              <a:rPr lang="en-US" sz="6000" dirty="0">
                <a:solidFill>
                  <a:schemeClr val="tx1"/>
                </a:solidFill>
              </a:rPr>
              <a:t>, NY</a:t>
            </a:r>
          </a:p>
          <a:p>
            <a:pPr algn="ctr"/>
            <a:endParaRPr lang="en-US" sz="6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31266"/>
            <a:ext cx="223130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55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err="1">
                <a:solidFill>
                  <a:schemeClr val="tx1"/>
                </a:solidFill>
              </a:rPr>
              <a:t>Luvena</a:t>
            </a:r>
            <a:r>
              <a:rPr lang="en-US" sz="6000" dirty="0">
                <a:solidFill>
                  <a:schemeClr val="tx1"/>
                </a:solidFill>
              </a:rPr>
              <a:t> </a:t>
            </a:r>
            <a:r>
              <a:rPr lang="en-US" sz="6000" dirty="0" err="1" smtClean="0">
                <a:solidFill>
                  <a:schemeClr val="tx1"/>
                </a:solidFill>
              </a:rPr>
              <a:t>Huo</a:t>
            </a:r>
            <a:endParaRPr lang="en-US" sz="6000" dirty="0" smtClean="0">
              <a:solidFill>
                <a:schemeClr val="tx1"/>
              </a:solidFill>
            </a:endParaRP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Ping </a:t>
            </a:r>
            <a:r>
              <a:rPr lang="en-US" sz="6000" dirty="0">
                <a:solidFill>
                  <a:schemeClr val="tx1"/>
                </a:solidFill>
              </a:rPr>
              <a:t>Pong</a:t>
            </a:r>
            <a:r>
              <a:rPr lang="en-US" sz="6000" dirty="0" smtClean="0">
                <a:solidFill>
                  <a:schemeClr val="tx1"/>
                </a:solidFill>
              </a:rPr>
              <a:t>, Speech, Dance, Music</a:t>
            </a:r>
          </a:p>
          <a:p>
            <a:pPr algn="ctr"/>
            <a:r>
              <a:rPr lang="en-US" sz="6000" dirty="0" smtClean="0">
                <a:solidFill>
                  <a:schemeClr val="tx1"/>
                </a:solidFill>
              </a:rPr>
              <a:t>Dougherty </a:t>
            </a:r>
            <a:r>
              <a:rPr lang="en-US" sz="6000" dirty="0">
                <a:solidFill>
                  <a:schemeClr val="tx1"/>
                </a:solidFill>
              </a:rPr>
              <a:t>Valley </a:t>
            </a:r>
            <a:r>
              <a:rPr lang="en-US" sz="6000" dirty="0" smtClean="0">
                <a:solidFill>
                  <a:schemeClr val="tx1"/>
                </a:solidFill>
              </a:rPr>
              <a:t>High</a:t>
            </a:r>
          </a:p>
          <a:p>
            <a:pPr algn="ctr"/>
            <a:r>
              <a:rPr lang="en-US" sz="6000" dirty="0" smtClean="0">
                <a:solidFill>
                  <a:schemeClr val="tx1"/>
                </a:solidFill>
              </a:rPr>
              <a:t>CA</a:t>
            </a:r>
            <a:endParaRPr lang="en-US" sz="6000" dirty="0">
              <a:solidFill>
                <a:schemeClr val="tx1"/>
              </a:solidFill>
            </a:endParaRPr>
          </a:p>
        </p:txBody>
      </p:sp>
      <p:pic>
        <p:nvPicPr>
          <p:cNvPr id="3" name="Picture 2" descr="C:\Users\John Wang\AppData\Local\Microsoft\Windows\Temporary Internet Files\Content.IE5\JLCP2EVJ\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62" y="3352800"/>
            <a:ext cx="2658438"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79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5867400" cy="32766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Elizabeth John</a:t>
            </a:r>
            <a:endParaRPr lang="en-US" sz="6000" dirty="0">
              <a:solidFill>
                <a:schemeClr val="tx1"/>
              </a:solidFill>
            </a:endParaRPr>
          </a:p>
          <a:p>
            <a:pPr algn="ctr"/>
            <a:r>
              <a:rPr lang="en-US" sz="6000" dirty="0" smtClean="0">
                <a:solidFill>
                  <a:schemeClr val="tx1"/>
                </a:solidFill>
              </a:rPr>
              <a:t>10th </a:t>
            </a:r>
            <a:r>
              <a:rPr lang="en-US" sz="6000" dirty="0">
                <a:solidFill>
                  <a:schemeClr val="tx1"/>
                </a:solidFill>
              </a:rPr>
              <a:t>grade</a:t>
            </a:r>
          </a:p>
          <a:p>
            <a:pPr algn="ctr"/>
            <a:r>
              <a:rPr lang="en-US" sz="6000" dirty="0" smtClean="0">
                <a:solidFill>
                  <a:schemeClr val="tx1"/>
                </a:solidFill>
              </a:rPr>
              <a:t>Art , Violin</a:t>
            </a:r>
          </a:p>
          <a:p>
            <a:pPr algn="ctr"/>
            <a:r>
              <a:rPr lang="en-US" sz="6000" dirty="0" smtClean="0">
                <a:solidFill>
                  <a:schemeClr val="tx1"/>
                </a:solidFill>
              </a:rPr>
              <a:t>Highland Park High </a:t>
            </a:r>
          </a:p>
          <a:p>
            <a:pPr algn="ctr"/>
            <a:r>
              <a:rPr lang="en-US" sz="6000" dirty="0" smtClean="0">
                <a:solidFill>
                  <a:schemeClr val="tx1"/>
                </a:solidFill>
              </a:rPr>
              <a:t>New Jersey</a:t>
            </a:r>
            <a:endParaRPr lang="en-US" sz="6000"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79" y="3048000"/>
            <a:ext cx="284741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92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229600" cy="6001643"/>
          </a:xfrm>
          <a:prstGeom prst="rect">
            <a:avLst/>
          </a:prstGeom>
          <a:noFill/>
        </p:spPr>
        <p:txBody>
          <a:bodyPr wrap="square" rtlCol="0">
            <a:spAutoFit/>
          </a:bodyPr>
          <a:lstStyle/>
          <a:p>
            <a:r>
              <a:rPr lang="en-US" sz="3200" b="1" dirty="0">
                <a:solidFill>
                  <a:srgbClr val="FF0000"/>
                </a:solidFill>
              </a:rPr>
              <a:t>Kathy (Host):</a:t>
            </a:r>
            <a:endParaRPr lang="en-US" sz="3200" dirty="0">
              <a:solidFill>
                <a:srgbClr val="FF0000"/>
              </a:solidFill>
            </a:endParaRPr>
          </a:p>
          <a:p>
            <a:r>
              <a:rPr lang="en-US" sz="3200" dirty="0" smtClean="0"/>
              <a:t>Hi everyone! I </a:t>
            </a:r>
            <a:r>
              <a:rPr lang="en-US" sz="3200" dirty="0"/>
              <a:t>am Kathy </a:t>
            </a:r>
            <a:r>
              <a:rPr lang="en-US" sz="3200" dirty="0" smtClean="0"/>
              <a:t>Wang, and I’ll be the </a:t>
            </a:r>
            <a:r>
              <a:rPr lang="en-US" sz="3200" dirty="0"/>
              <a:t>host of today’s meeting.  </a:t>
            </a:r>
          </a:p>
          <a:p>
            <a:r>
              <a:rPr lang="en-US" sz="3200" dirty="0"/>
              <a:t>I would like to introduce </a:t>
            </a:r>
            <a:r>
              <a:rPr lang="en-US" sz="3200" dirty="0" smtClean="0"/>
              <a:t>our co-hosts for today: </a:t>
            </a:r>
            <a:endParaRPr lang="en-US" sz="3200" dirty="0"/>
          </a:p>
          <a:p>
            <a:pPr marL="914400" lvl="1" indent="-457200">
              <a:buFont typeface="Arial" panose="020B0604020202020204" pitchFamily="34" charset="0"/>
              <a:buChar char="•"/>
            </a:pPr>
            <a:r>
              <a:rPr lang="en-US" sz="3200" dirty="0"/>
              <a:t>William John (12</a:t>
            </a:r>
            <a:r>
              <a:rPr lang="en-US" sz="3200" baseline="30000" dirty="0"/>
              <a:t>th</a:t>
            </a:r>
            <a:r>
              <a:rPr lang="en-US" sz="3200" dirty="0"/>
              <a:t> Grade, from Highland Park High School, NJ) </a:t>
            </a:r>
          </a:p>
          <a:p>
            <a:pPr marL="914400" lvl="1" indent="-457200">
              <a:buFont typeface="Arial" panose="020B0604020202020204" pitchFamily="34" charset="0"/>
              <a:buChar char="•"/>
            </a:pPr>
            <a:r>
              <a:rPr lang="en-US" sz="3200" dirty="0"/>
              <a:t>Christie </a:t>
            </a:r>
            <a:r>
              <a:rPr lang="en-US" sz="3200" dirty="0" smtClean="0"/>
              <a:t>Yu (10</a:t>
            </a:r>
            <a:r>
              <a:rPr lang="en-US" sz="3200" baseline="30000" dirty="0" smtClean="0"/>
              <a:t>th</a:t>
            </a:r>
            <a:r>
              <a:rPr lang="en-US" sz="3200" dirty="0" smtClean="0"/>
              <a:t> </a:t>
            </a:r>
            <a:r>
              <a:rPr lang="en-US" sz="3200" dirty="0"/>
              <a:t>Grade, from Wellesley High School, MA)</a:t>
            </a:r>
          </a:p>
          <a:p>
            <a:pPr marL="914400" lvl="1" indent="-457200">
              <a:buFont typeface="Arial" panose="020B0604020202020204" pitchFamily="34" charset="0"/>
              <a:buChar char="•"/>
            </a:pPr>
            <a:r>
              <a:rPr lang="en-US" sz="3200" dirty="0"/>
              <a:t>Aric Zhuang (11</a:t>
            </a:r>
            <a:r>
              <a:rPr lang="en-US" sz="3200" baseline="30000" dirty="0"/>
              <a:t>th</a:t>
            </a:r>
            <a:r>
              <a:rPr lang="en-US" sz="3200" dirty="0"/>
              <a:t> Grade, from Great Neck South High School, NY)</a:t>
            </a:r>
          </a:p>
          <a:p>
            <a:r>
              <a:rPr lang="en-US" sz="3200" dirty="0"/>
              <a:t>Now </a:t>
            </a:r>
            <a:r>
              <a:rPr lang="en-US" sz="3200" dirty="0" smtClean="0"/>
              <a:t>over to William, who will kick-off </a:t>
            </a:r>
            <a:r>
              <a:rPr lang="en-US" sz="3200" dirty="0"/>
              <a:t>the start of </a:t>
            </a:r>
            <a:r>
              <a:rPr lang="en-US" sz="3200" dirty="0" smtClean="0"/>
              <a:t>this </a:t>
            </a:r>
            <a:r>
              <a:rPr lang="en-US" sz="3200" dirty="0"/>
              <a:t>meeting.</a:t>
            </a:r>
          </a:p>
        </p:txBody>
      </p:sp>
    </p:spTree>
    <p:extLst>
      <p:ext uri="{BB962C8B-B14F-4D97-AF65-F5344CB8AC3E}">
        <p14:creationId xmlns:p14="http://schemas.microsoft.com/office/powerpoint/2010/main" val="1581112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Alex Lin</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Chess</a:t>
            </a:r>
          </a:p>
          <a:p>
            <a:pPr algn="ctr"/>
            <a:r>
              <a:rPr lang="en-US" sz="6000" dirty="0">
                <a:solidFill>
                  <a:schemeClr val="tx1"/>
                </a:solidFill>
              </a:rPr>
              <a:t>Brentwood </a:t>
            </a:r>
            <a:r>
              <a:rPr lang="en-US" sz="6000" dirty="0" smtClean="0">
                <a:solidFill>
                  <a:schemeClr val="tx1"/>
                </a:solidFill>
              </a:rPr>
              <a:t>School</a:t>
            </a:r>
          </a:p>
          <a:p>
            <a:pPr algn="ctr"/>
            <a:r>
              <a:rPr lang="en-US" sz="6000" dirty="0" smtClean="0">
                <a:solidFill>
                  <a:schemeClr val="tx1"/>
                </a:solidFill>
              </a:rPr>
              <a:t>California</a:t>
            </a:r>
          </a:p>
        </p:txBody>
      </p:sp>
      <p:pic>
        <p:nvPicPr>
          <p:cNvPr id="2050" name="Picture 2" descr="C:\Users\John Wang\Downloads\38a9c4e3a3ed6738c16c329191d41ba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84653"/>
            <a:ext cx="231386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53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err="1" smtClean="0">
                <a:solidFill>
                  <a:schemeClr val="tx1"/>
                </a:solidFill>
              </a:rPr>
              <a:t>Yani</a:t>
            </a:r>
            <a:r>
              <a:rPr lang="en-US" sz="6000" dirty="0" smtClean="0">
                <a:solidFill>
                  <a:schemeClr val="tx1"/>
                </a:solidFill>
              </a:rPr>
              <a:t>  Le</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Swimming</a:t>
            </a:r>
          </a:p>
          <a:p>
            <a:pPr algn="ctr"/>
            <a:r>
              <a:rPr lang="en-US" sz="6000" dirty="0" err="1">
                <a:solidFill>
                  <a:schemeClr val="tx1"/>
                </a:solidFill>
              </a:rPr>
              <a:t>S</a:t>
            </a:r>
            <a:r>
              <a:rPr lang="en-US" sz="6000" dirty="0" err="1" smtClean="0">
                <a:solidFill>
                  <a:schemeClr val="tx1"/>
                </a:solidFill>
              </a:rPr>
              <a:t>qualicum</a:t>
            </a:r>
            <a:r>
              <a:rPr lang="en-US" sz="6000" dirty="0" smtClean="0">
                <a:solidFill>
                  <a:schemeClr val="tx1"/>
                </a:solidFill>
              </a:rPr>
              <a:t> HS</a:t>
            </a:r>
          </a:p>
          <a:p>
            <a:pPr algn="ctr"/>
            <a:r>
              <a:rPr lang="en-US" sz="6000" dirty="0" smtClean="0">
                <a:solidFill>
                  <a:schemeClr val="tx1"/>
                </a:solidFill>
              </a:rPr>
              <a:t>WA</a:t>
            </a:r>
            <a:endParaRPr lang="en-US" sz="6000" dirty="0">
              <a:solidFill>
                <a:schemeClr val="tx1"/>
              </a:solidFill>
            </a:endParaRPr>
          </a:p>
        </p:txBody>
      </p:sp>
      <p:pic>
        <p:nvPicPr>
          <p:cNvPr id="2050" name="Picture 2" descr="C:\Users\John Wang\AppData\Local\Microsoft\Windows\Temporary Internet Files\Content.IE5\C4SSSQ98\8e54cd333e6bc8ac8473afd2e4d374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1242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14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200400" y="28956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Leo Tong</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B</a:t>
            </a:r>
            <a:r>
              <a:rPr lang="en-US" sz="6000" dirty="0" smtClean="0">
                <a:solidFill>
                  <a:schemeClr val="tx1"/>
                </a:solidFill>
              </a:rPr>
              <a:t>asketball</a:t>
            </a:r>
            <a:r>
              <a:rPr lang="en-US" sz="6000" dirty="0">
                <a:solidFill>
                  <a:schemeClr val="tx1"/>
                </a:solidFill>
              </a:rPr>
              <a:t>, </a:t>
            </a:r>
            <a:r>
              <a:rPr lang="en-US" sz="6000" dirty="0" smtClean="0">
                <a:solidFill>
                  <a:schemeClr val="tx1"/>
                </a:solidFill>
              </a:rPr>
              <a:t>Music</a:t>
            </a:r>
            <a:r>
              <a:rPr lang="en-US" sz="6000" dirty="0">
                <a:solidFill>
                  <a:schemeClr val="tx1"/>
                </a:solidFill>
              </a:rPr>
              <a:t>, </a:t>
            </a:r>
            <a:r>
              <a:rPr lang="en-US" sz="6000" dirty="0" smtClean="0">
                <a:solidFill>
                  <a:schemeClr val="tx1"/>
                </a:solidFill>
              </a:rPr>
              <a:t>Design</a:t>
            </a:r>
            <a:r>
              <a:rPr lang="en-US" sz="6000" dirty="0">
                <a:solidFill>
                  <a:schemeClr val="tx1"/>
                </a:solidFill>
              </a:rPr>
              <a:t>, P</a:t>
            </a:r>
            <a:r>
              <a:rPr lang="en-US" sz="6000" dirty="0" smtClean="0">
                <a:solidFill>
                  <a:schemeClr val="tx1"/>
                </a:solidFill>
              </a:rPr>
              <a:t>rogramming</a:t>
            </a:r>
          </a:p>
          <a:p>
            <a:pPr algn="ctr"/>
            <a:r>
              <a:rPr lang="en-US" sz="6000" dirty="0">
                <a:solidFill>
                  <a:schemeClr val="tx1"/>
                </a:solidFill>
              </a:rPr>
              <a:t>Archbishop </a:t>
            </a:r>
            <a:r>
              <a:rPr lang="en-US" sz="6000" dirty="0" err="1">
                <a:solidFill>
                  <a:schemeClr val="tx1"/>
                </a:solidFill>
              </a:rPr>
              <a:t>Mitty</a:t>
            </a:r>
            <a:r>
              <a:rPr lang="en-US" sz="6000" dirty="0">
                <a:solidFill>
                  <a:schemeClr val="tx1"/>
                </a:solidFill>
              </a:rPr>
              <a:t> </a:t>
            </a:r>
            <a:r>
              <a:rPr lang="en-US" sz="6000" dirty="0" smtClean="0">
                <a:solidFill>
                  <a:schemeClr val="tx1"/>
                </a:solidFill>
              </a:rPr>
              <a:t>High</a:t>
            </a:r>
          </a:p>
          <a:p>
            <a:pPr algn="ctr"/>
            <a:r>
              <a:rPr lang="en-US" sz="6000" dirty="0">
                <a:solidFill>
                  <a:schemeClr val="tx1"/>
                </a:solidFill>
              </a:rPr>
              <a:t>San Jose, </a:t>
            </a:r>
            <a:r>
              <a:rPr lang="en-US" sz="6000" dirty="0" smtClean="0">
                <a:solidFill>
                  <a:schemeClr val="tx1"/>
                </a:solidFill>
              </a:rPr>
              <a:t>CA</a:t>
            </a:r>
            <a:endParaRPr lang="en-US" sz="60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1"/>
            <a:ext cx="277775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84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err="1" smtClean="0">
                <a:solidFill>
                  <a:schemeClr val="tx1"/>
                </a:solidFill>
              </a:rPr>
              <a:t>Gan</a:t>
            </a:r>
            <a:r>
              <a:rPr lang="en-US" sz="6000" dirty="0" smtClean="0">
                <a:solidFill>
                  <a:schemeClr val="tx1"/>
                </a:solidFill>
              </a:rPr>
              <a:t> </a:t>
            </a:r>
            <a:r>
              <a:rPr lang="en-US" sz="6000" dirty="0">
                <a:solidFill>
                  <a:schemeClr val="tx1"/>
                </a:solidFill>
              </a:rPr>
              <a:t>Liu </a:t>
            </a:r>
            <a:endParaRPr lang="en-US" sz="6000" dirty="0" smtClean="0">
              <a:solidFill>
                <a:schemeClr val="tx1"/>
              </a:solidFill>
            </a:endParaRP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Robotics, Science</a:t>
            </a:r>
          </a:p>
          <a:p>
            <a:pPr algn="ctr"/>
            <a:r>
              <a:rPr lang="en-US" sz="6000" dirty="0">
                <a:solidFill>
                  <a:schemeClr val="tx1"/>
                </a:solidFill>
              </a:rPr>
              <a:t>Clear Brook high school </a:t>
            </a:r>
            <a:endParaRPr lang="en-US" sz="6000" dirty="0" smtClean="0">
              <a:solidFill>
                <a:schemeClr val="tx1"/>
              </a:solidFill>
            </a:endParaRPr>
          </a:p>
          <a:p>
            <a:pPr algn="ctr"/>
            <a:r>
              <a:rPr lang="en-US" sz="6000" dirty="0" smtClean="0">
                <a:solidFill>
                  <a:schemeClr val="tx1"/>
                </a:solidFill>
              </a:rPr>
              <a:t>TX</a:t>
            </a:r>
            <a:endParaRPr lang="en-US" sz="6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37" y="2909552"/>
            <a:ext cx="21907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761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62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Ryan H. Liu </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T</a:t>
            </a:r>
            <a:r>
              <a:rPr lang="en-US" sz="6000" dirty="0" smtClean="0">
                <a:solidFill>
                  <a:schemeClr val="tx1"/>
                </a:solidFill>
              </a:rPr>
              <a:t>ennis</a:t>
            </a:r>
            <a:r>
              <a:rPr lang="en-US" sz="6000" dirty="0">
                <a:solidFill>
                  <a:schemeClr val="tx1"/>
                </a:solidFill>
              </a:rPr>
              <a:t>, </a:t>
            </a:r>
            <a:r>
              <a:rPr lang="en-US" sz="6000" dirty="0" smtClean="0">
                <a:solidFill>
                  <a:schemeClr val="tx1"/>
                </a:solidFill>
              </a:rPr>
              <a:t>Piano</a:t>
            </a:r>
            <a:r>
              <a:rPr lang="en-US" sz="6000" dirty="0">
                <a:solidFill>
                  <a:schemeClr val="tx1"/>
                </a:solidFill>
              </a:rPr>
              <a:t>, </a:t>
            </a:r>
            <a:r>
              <a:rPr lang="en-US" sz="6000" dirty="0" smtClean="0">
                <a:solidFill>
                  <a:schemeClr val="tx1"/>
                </a:solidFill>
              </a:rPr>
              <a:t>Video Production</a:t>
            </a:r>
          </a:p>
          <a:p>
            <a:pPr algn="ctr"/>
            <a:r>
              <a:rPr lang="en-US" sz="6000" dirty="0" smtClean="0">
                <a:solidFill>
                  <a:schemeClr val="tx1"/>
                </a:solidFill>
              </a:rPr>
              <a:t>Palos </a:t>
            </a:r>
            <a:r>
              <a:rPr lang="en-US" sz="6000" dirty="0">
                <a:solidFill>
                  <a:schemeClr val="tx1"/>
                </a:solidFill>
              </a:rPr>
              <a:t>Verdes Peninsula High </a:t>
            </a:r>
            <a:endParaRPr lang="en-US" sz="6000" dirty="0" smtClean="0">
              <a:solidFill>
                <a:schemeClr val="tx1"/>
              </a:solidFill>
            </a:endParaRPr>
          </a:p>
          <a:p>
            <a:pPr algn="ctr"/>
            <a:r>
              <a:rPr lang="en-US" sz="6000" dirty="0" smtClean="0">
                <a:solidFill>
                  <a:schemeClr val="tx1"/>
                </a:solidFill>
              </a:rPr>
              <a:t>California</a:t>
            </a:r>
            <a:endParaRPr lang="en-US" sz="6000" dirty="0">
              <a:solidFill>
                <a:schemeClr val="tx1"/>
              </a:solidFill>
            </a:endParaRPr>
          </a:p>
        </p:txBody>
      </p:sp>
      <p:pic>
        <p:nvPicPr>
          <p:cNvPr id="3074" name="Picture 2" descr="C:\Users\John Wang\AppData\Local\Microsoft\Windows\Temporary Internet Files\Content.IE5\42Q06U69\b1f77c438d2b07a66558d38ab875ed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87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3276600"/>
            <a:ext cx="5867400" cy="2895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Amy L. </a:t>
            </a:r>
            <a:r>
              <a:rPr lang="en-US" sz="6000" dirty="0" smtClean="0">
                <a:solidFill>
                  <a:schemeClr val="tx1"/>
                </a:solidFill>
              </a:rPr>
              <a:t>You</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Science, Chinese Culture</a:t>
            </a:r>
          </a:p>
          <a:p>
            <a:pPr algn="ctr"/>
            <a:r>
              <a:rPr lang="en-US" sz="6000" dirty="0" smtClean="0">
                <a:solidFill>
                  <a:schemeClr val="tx1"/>
                </a:solidFill>
              </a:rPr>
              <a:t>Laguna </a:t>
            </a:r>
            <a:r>
              <a:rPr lang="en-US" sz="6000" dirty="0">
                <a:solidFill>
                  <a:schemeClr val="tx1"/>
                </a:solidFill>
              </a:rPr>
              <a:t>Beach High </a:t>
            </a:r>
            <a:endParaRPr lang="en-US" sz="6000" dirty="0" smtClean="0">
              <a:solidFill>
                <a:schemeClr val="tx1"/>
              </a:solidFill>
            </a:endParaRPr>
          </a:p>
          <a:p>
            <a:pPr algn="ctr"/>
            <a:r>
              <a:rPr lang="en-US" sz="6000" dirty="0" smtClean="0">
                <a:solidFill>
                  <a:schemeClr val="tx1"/>
                </a:solidFill>
              </a:rPr>
              <a:t>Laguna </a:t>
            </a:r>
            <a:r>
              <a:rPr lang="en-US" sz="6000" dirty="0">
                <a:solidFill>
                  <a:schemeClr val="tx1"/>
                </a:solidFill>
              </a:rPr>
              <a:t>Beach, </a:t>
            </a:r>
            <a:r>
              <a:rPr lang="en-US" sz="6000" dirty="0" smtClean="0">
                <a:solidFill>
                  <a:schemeClr val="tx1"/>
                </a:solidFill>
              </a:rPr>
              <a:t>CA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22" y="3483678"/>
            <a:ext cx="2517578" cy="271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41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a:bodyPr>
          <a:lstStyle/>
          <a:p>
            <a:pPr algn="ctr"/>
            <a:r>
              <a:rPr lang="en-US" sz="4800" dirty="0">
                <a:solidFill>
                  <a:srgbClr val="FFC000"/>
                </a:solidFill>
              </a:rPr>
              <a:t>Founders of </a:t>
            </a:r>
            <a:r>
              <a:rPr lang="en-US" sz="4800" dirty="0" smtClean="0">
                <a:solidFill>
                  <a:srgbClr val="FFC000"/>
                </a:solidFill>
              </a:rPr>
              <a:t/>
            </a:r>
            <a:br>
              <a:rPr lang="en-US" sz="4800" dirty="0" smtClean="0">
                <a:solidFill>
                  <a:srgbClr val="FFC000"/>
                </a:solidFill>
              </a:rPr>
            </a:br>
            <a:r>
              <a:rPr lang="en-US" altLang="zh-CN" sz="4800" dirty="0" smtClean="0">
                <a:solidFill>
                  <a:srgbClr val="FFC000"/>
                </a:solidFill>
              </a:rPr>
              <a:t>Alliance of Youth Leaders</a:t>
            </a:r>
            <a:endParaRPr lang="en-US" sz="4800" dirty="0">
              <a:solidFill>
                <a:srgbClr val="FFC000"/>
              </a:solidFill>
            </a:endParaRPr>
          </a:p>
        </p:txBody>
      </p:sp>
      <p:sp>
        <p:nvSpPr>
          <p:cNvPr id="4" name="Title 1"/>
          <p:cNvSpPr txBox="1">
            <a:spLocks/>
          </p:cNvSpPr>
          <p:nvPr/>
        </p:nvSpPr>
        <p:spPr>
          <a:xfrm>
            <a:off x="2819400" y="3276600"/>
            <a:ext cx="5867400" cy="2895600"/>
          </a:xfrm>
          <a:prstGeom prst="rect">
            <a:avLst/>
          </a:prstGeom>
        </p:spPr>
        <p:txBody>
          <a:bodyPr vert="horz" lIns="91440" tIns="0" rIns="91440" bIns="0" rtlCol="0" anchor="b">
            <a:normAutofit fontScale="77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Michelle Cheng</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Tennis, Saxophone</a:t>
            </a:r>
          </a:p>
          <a:p>
            <a:pPr algn="ctr"/>
            <a:r>
              <a:rPr lang="en-US" sz="6000" dirty="0" smtClean="0">
                <a:solidFill>
                  <a:schemeClr val="tx1"/>
                </a:solidFill>
              </a:rPr>
              <a:t>Amity Regional High </a:t>
            </a:r>
          </a:p>
          <a:p>
            <a:pPr algn="ctr"/>
            <a:r>
              <a:rPr lang="en-US" sz="6000" dirty="0" smtClean="0">
                <a:solidFill>
                  <a:schemeClr val="tx1"/>
                </a:solidFill>
              </a:rPr>
              <a:t>CT</a:t>
            </a:r>
          </a:p>
        </p:txBody>
      </p:sp>
      <p:pic>
        <p:nvPicPr>
          <p:cNvPr id="2050" name="Picture 2" descr="C:\Users\John Wang\AppData\Local\Microsoft\Windows\Temporary Internet Files\Content.IE5\OPB8OMTJ\FullSize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0"/>
            <a:ext cx="2680494" cy="363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6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6019800" cy="3695700"/>
          </a:xfrm>
          <a:prstGeom prst="rect">
            <a:avLst/>
          </a:prstGeom>
        </p:spPr>
        <p:txBody>
          <a:bodyPr vert="horz" lIns="91440" tIns="0" rIns="91440" bIns="0" rtlCol="0" anchor="b">
            <a:normAutofit fontScale="77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Eric </a:t>
            </a:r>
            <a:r>
              <a:rPr lang="en-US" sz="6000" dirty="0">
                <a:solidFill>
                  <a:schemeClr val="tx1"/>
                </a:solidFill>
              </a:rPr>
              <a:t>Wu</a:t>
            </a:r>
          </a:p>
          <a:p>
            <a:pPr algn="ctr"/>
            <a:r>
              <a:rPr lang="en-US" sz="6000" dirty="0" smtClean="0">
                <a:solidFill>
                  <a:schemeClr val="tx1"/>
                </a:solidFill>
              </a:rPr>
              <a:t>9</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Math, </a:t>
            </a:r>
            <a:r>
              <a:rPr lang="en-US" sz="6000" dirty="0" smtClean="0">
                <a:solidFill>
                  <a:schemeClr val="tx1"/>
                </a:solidFill>
              </a:rPr>
              <a:t>Programming</a:t>
            </a:r>
            <a:r>
              <a:rPr lang="en-US" sz="6000" dirty="0">
                <a:solidFill>
                  <a:schemeClr val="tx1"/>
                </a:solidFill>
              </a:rPr>
              <a:t>, </a:t>
            </a:r>
            <a:r>
              <a:rPr lang="en-US" sz="6000" dirty="0" smtClean="0">
                <a:solidFill>
                  <a:schemeClr val="tx1"/>
                </a:solidFill>
              </a:rPr>
              <a:t>Tennis</a:t>
            </a:r>
            <a:r>
              <a:rPr lang="en-US" sz="6000" dirty="0">
                <a:solidFill>
                  <a:schemeClr val="tx1"/>
                </a:solidFill>
              </a:rPr>
              <a:t>, </a:t>
            </a:r>
            <a:r>
              <a:rPr lang="en-US" sz="6000" dirty="0" smtClean="0">
                <a:solidFill>
                  <a:schemeClr val="tx1"/>
                </a:solidFill>
              </a:rPr>
              <a:t>Swimming</a:t>
            </a:r>
          </a:p>
          <a:p>
            <a:pPr algn="ctr"/>
            <a:r>
              <a:rPr lang="en-US" sz="6000" dirty="0">
                <a:solidFill>
                  <a:schemeClr val="tx1"/>
                </a:solidFill>
              </a:rPr>
              <a:t>Clements High School</a:t>
            </a:r>
          </a:p>
          <a:p>
            <a:pPr algn="ctr"/>
            <a:r>
              <a:rPr lang="en-US" sz="6000" dirty="0">
                <a:solidFill>
                  <a:schemeClr val="tx1"/>
                </a:solidFill>
              </a:rPr>
              <a:t>Sugar Land, </a:t>
            </a:r>
            <a:r>
              <a:rPr lang="en-US" sz="6000" dirty="0" smtClean="0">
                <a:solidFill>
                  <a:schemeClr val="tx1"/>
                </a:solidFill>
              </a:rPr>
              <a:t>Texas</a:t>
            </a:r>
            <a:endParaRPr lang="en-US" sz="6000" dirty="0">
              <a:solidFill>
                <a:schemeClr val="tx1"/>
              </a:solidFill>
            </a:endParaRPr>
          </a:p>
        </p:txBody>
      </p:sp>
      <p:pic>
        <p:nvPicPr>
          <p:cNvPr id="2050" name="Picture 2" descr="C:\Users\John Wang\Downloads\7f70a45f457d336952b0e10f2ad2d6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87" y="3371850"/>
            <a:ext cx="262997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75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6019800" cy="36957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Jonathan Liu </a:t>
            </a:r>
          </a:p>
          <a:p>
            <a:pPr algn="ctr"/>
            <a:r>
              <a:rPr lang="en-US" sz="6000" dirty="0" smtClean="0">
                <a:solidFill>
                  <a:schemeClr val="tx1"/>
                </a:solidFill>
              </a:rPr>
              <a:t>9</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Music, </a:t>
            </a:r>
            <a:r>
              <a:rPr lang="en-US" sz="6000" dirty="0" smtClean="0">
                <a:solidFill>
                  <a:schemeClr val="tx1"/>
                </a:solidFill>
              </a:rPr>
              <a:t>Science, Math</a:t>
            </a:r>
            <a:r>
              <a:rPr lang="en-US" sz="6000" dirty="0">
                <a:solidFill>
                  <a:schemeClr val="tx1"/>
                </a:solidFill>
              </a:rPr>
              <a:t>, </a:t>
            </a:r>
            <a:r>
              <a:rPr lang="en-US" sz="6000" dirty="0" smtClean="0">
                <a:solidFill>
                  <a:schemeClr val="tx1"/>
                </a:solidFill>
              </a:rPr>
              <a:t>Debate, Teaching</a:t>
            </a:r>
          </a:p>
          <a:p>
            <a:pPr algn="ctr"/>
            <a:r>
              <a:rPr lang="en-US" sz="6000" dirty="0" smtClean="0">
                <a:solidFill>
                  <a:schemeClr val="tx1"/>
                </a:solidFill>
              </a:rPr>
              <a:t>Seven </a:t>
            </a:r>
            <a:r>
              <a:rPr lang="en-US" sz="6000" dirty="0">
                <a:solidFill>
                  <a:schemeClr val="tx1"/>
                </a:solidFill>
              </a:rPr>
              <a:t>Lakes High </a:t>
            </a:r>
            <a:r>
              <a:rPr lang="en-US" sz="6000" dirty="0" smtClean="0">
                <a:solidFill>
                  <a:schemeClr val="tx1"/>
                </a:solidFill>
              </a:rPr>
              <a:t>School</a:t>
            </a:r>
          </a:p>
          <a:p>
            <a:pPr algn="ctr"/>
            <a:r>
              <a:rPr lang="en-US" sz="6000" dirty="0" smtClean="0">
                <a:solidFill>
                  <a:schemeClr val="tx1"/>
                </a:solidFill>
              </a:rPr>
              <a:t>Katy, Texas</a:t>
            </a:r>
            <a:endParaRPr lang="en-US" sz="6000" dirty="0">
              <a:solidFill>
                <a:schemeClr val="tx1"/>
              </a:solidFill>
            </a:endParaRPr>
          </a:p>
        </p:txBody>
      </p:sp>
      <p:pic>
        <p:nvPicPr>
          <p:cNvPr id="1026" name="Picture 2" descr="C:\Users\John Wang\AppData\Local\Microsoft\Windows\Temporary Internet Files\Content.IE5\T2KAVALT\b1a4701b90ad5dc552025529252446a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67050"/>
            <a:ext cx="24860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53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5867400" cy="32766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George Cao</a:t>
            </a:r>
          </a:p>
          <a:p>
            <a:pPr algn="ctr"/>
            <a:r>
              <a:rPr lang="en-US" sz="6000" dirty="0">
                <a:solidFill>
                  <a:schemeClr val="tx1"/>
                </a:solidFill>
              </a:rPr>
              <a:t>9</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Programming</a:t>
            </a:r>
          </a:p>
          <a:p>
            <a:pPr algn="ctr"/>
            <a:r>
              <a:rPr lang="en-US" sz="6000" dirty="0">
                <a:solidFill>
                  <a:schemeClr val="tx1"/>
                </a:solidFill>
              </a:rPr>
              <a:t>McLean High </a:t>
            </a:r>
            <a:r>
              <a:rPr lang="en-US" sz="6000" dirty="0" smtClean="0">
                <a:solidFill>
                  <a:schemeClr val="tx1"/>
                </a:solidFill>
              </a:rPr>
              <a:t>School</a:t>
            </a:r>
          </a:p>
          <a:p>
            <a:pPr algn="ctr"/>
            <a:r>
              <a:rPr lang="en-US" sz="6000" dirty="0" smtClean="0">
                <a:solidFill>
                  <a:schemeClr val="tx1"/>
                </a:solidFill>
              </a:rPr>
              <a:t>VA</a:t>
            </a:r>
            <a:endParaRPr lang="en-US" sz="6000" dirty="0">
              <a:solidFill>
                <a:schemeClr val="tx1"/>
              </a:solidFill>
            </a:endParaRPr>
          </a:p>
        </p:txBody>
      </p:sp>
      <p:pic>
        <p:nvPicPr>
          <p:cNvPr id="3" name="Picture 2" descr="C:\Users\John Wang\AppData\Local\Microsoft\Windows\Temporary Internet Files\Content.IE5\X1DODX76\George Ca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6" y="3810000"/>
            <a:ext cx="2852514"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5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229600" cy="7232749"/>
          </a:xfrm>
          <a:prstGeom prst="rect">
            <a:avLst/>
          </a:prstGeom>
          <a:noFill/>
        </p:spPr>
        <p:txBody>
          <a:bodyPr wrap="square" rtlCol="0">
            <a:spAutoFit/>
          </a:bodyPr>
          <a:lstStyle/>
          <a:p>
            <a:r>
              <a:rPr lang="en-US" sz="3200" b="1" dirty="0">
                <a:solidFill>
                  <a:srgbClr val="FF0000"/>
                </a:solidFill>
              </a:rPr>
              <a:t>William:</a:t>
            </a:r>
            <a:r>
              <a:rPr lang="en-US" sz="3200" dirty="0">
                <a:solidFill>
                  <a:srgbClr val="FF0000"/>
                </a:solidFill>
              </a:rPr>
              <a:t> </a:t>
            </a:r>
          </a:p>
          <a:p>
            <a:r>
              <a:rPr lang="en-US" sz="4800" dirty="0"/>
              <a:t>Today, </a:t>
            </a:r>
            <a:r>
              <a:rPr lang="en-US" sz="4800" dirty="0" smtClean="0"/>
              <a:t>the </a:t>
            </a:r>
            <a:r>
              <a:rPr lang="en-US" sz="4800" dirty="0"/>
              <a:t>day after </a:t>
            </a:r>
            <a:r>
              <a:rPr lang="en-US" sz="4800" dirty="0" smtClean="0"/>
              <a:t>Independence Day, </a:t>
            </a:r>
            <a:r>
              <a:rPr lang="en-US" sz="4800" dirty="0"/>
              <a:t>we </a:t>
            </a:r>
            <a:r>
              <a:rPr lang="en-US" sz="4800" dirty="0" smtClean="0"/>
              <a:t>have gathered together </a:t>
            </a:r>
            <a:r>
              <a:rPr lang="en-US" sz="4800" dirty="0"/>
              <a:t>to </a:t>
            </a:r>
            <a:r>
              <a:rPr lang="en-US" sz="4800" dirty="0" smtClean="0"/>
              <a:t>mark the formal start and inaugural meeting </a:t>
            </a:r>
            <a:r>
              <a:rPr lang="en-US" sz="4800" dirty="0"/>
              <a:t>of THE ALLIANCE OF YOUTH LEADERS IN THE UNITED STATES. </a:t>
            </a:r>
            <a:r>
              <a:rPr lang="en-US" sz="4800" dirty="0" smtClean="0"/>
              <a:t>The </a:t>
            </a:r>
            <a:r>
              <a:rPr lang="en-US" sz="4800" dirty="0"/>
              <a:t>meeting </a:t>
            </a:r>
            <a:r>
              <a:rPr lang="en-US" sz="4800" dirty="0" smtClean="0"/>
              <a:t>will now commence.</a:t>
            </a:r>
            <a:endParaRPr lang="en-US" sz="4800" dirty="0"/>
          </a:p>
          <a:p>
            <a:r>
              <a:rPr lang="en-US" sz="4800" b="1" dirty="0"/>
              <a:t> </a:t>
            </a:r>
            <a:endParaRPr lang="en-US" sz="4800" dirty="0"/>
          </a:p>
        </p:txBody>
      </p:sp>
    </p:spTree>
    <p:extLst>
      <p:ext uri="{BB962C8B-B14F-4D97-AF65-F5344CB8AC3E}">
        <p14:creationId xmlns:p14="http://schemas.microsoft.com/office/powerpoint/2010/main" val="4135592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3124200"/>
            <a:ext cx="5867400" cy="30480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err="1" smtClean="0">
                <a:solidFill>
                  <a:schemeClr val="tx1"/>
                </a:solidFill>
              </a:rPr>
              <a:t>Ryoya</a:t>
            </a:r>
            <a:r>
              <a:rPr lang="en-US" sz="6000" dirty="0" smtClean="0">
                <a:solidFill>
                  <a:schemeClr val="tx1"/>
                </a:solidFill>
              </a:rPr>
              <a:t> Yan</a:t>
            </a:r>
          </a:p>
          <a:p>
            <a:pPr algn="ctr"/>
            <a:r>
              <a:rPr lang="en-US" sz="6000" dirty="0">
                <a:solidFill>
                  <a:schemeClr val="tx1"/>
                </a:solidFill>
              </a:rPr>
              <a:t>9</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Computer Programming</a:t>
            </a:r>
          </a:p>
          <a:p>
            <a:pPr algn="ctr"/>
            <a:r>
              <a:rPr lang="en-US" sz="6000" dirty="0">
                <a:solidFill>
                  <a:schemeClr val="tx1"/>
                </a:solidFill>
              </a:rPr>
              <a:t>C</a:t>
            </a:r>
            <a:r>
              <a:rPr lang="en-US" sz="6000" dirty="0" smtClean="0">
                <a:solidFill>
                  <a:schemeClr val="tx1"/>
                </a:solidFill>
              </a:rPr>
              <a:t>anyon </a:t>
            </a:r>
            <a:r>
              <a:rPr lang="en-US" sz="6000" dirty="0">
                <a:solidFill>
                  <a:schemeClr val="tx1"/>
                </a:solidFill>
              </a:rPr>
              <a:t>C</a:t>
            </a:r>
            <a:r>
              <a:rPr lang="en-US" sz="6000" dirty="0" smtClean="0">
                <a:solidFill>
                  <a:schemeClr val="tx1"/>
                </a:solidFill>
              </a:rPr>
              <a:t>rest </a:t>
            </a:r>
            <a:r>
              <a:rPr lang="en-US" sz="6000" dirty="0">
                <a:solidFill>
                  <a:schemeClr val="tx1"/>
                </a:solidFill>
              </a:rPr>
              <a:t>A</a:t>
            </a:r>
            <a:r>
              <a:rPr lang="en-US" sz="6000" dirty="0" smtClean="0">
                <a:solidFill>
                  <a:schemeClr val="tx1"/>
                </a:solidFill>
              </a:rPr>
              <a:t>cademy</a:t>
            </a:r>
          </a:p>
          <a:p>
            <a:pPr algn="ctr"/>
            <a:r>
              <a:rPr lang="en-US" sz="6000" dirty="0" smtClean="0">
                <a:solidFill>
                  <a:schemeClr val="tx1"/>
                </a:solidFill>
              </a:rPr>
              <a:t>CA</a:t>
            </a:r>
            <a:endParaRPr lang="en-US" sz="60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30" y="2805112"/>
            <a:ext cx="2457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999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5867400" cy="3276600"/>
          </a:xfrm>
          <a:prstGeom prst="rect">
            <a:avLst/>
          </a:prstGeom>
        </p:spPr>
        <p:txBody>
          <a:bodyPr vert="horz" lIns="91440" tIns="0" rIns="91440" bIns="0" rtlCol="0" anchor="b">
            <a:normAutofit fontScale="70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err="1" smtClean="0">
                <a:solidFill>
                  <a:schemeClr val="tx1"/>
                </a:solidFill>
              </a:rPr>
              <a:t>Yansong</a:t>
            </a:r>
            <a:r>
              <a:rPr lang="en-US" sz="6000" dirty="0" smtClean="0">
                <a:solidFill>
                  <a:schemeClr val="tx1"/>
                </a:solidFill>
              </a:rPr>
              <a:t> Tang</a:t>
            </a:r>
          </a:p>
          <a:p>
            <a:pPr algn="ctr"/>
            <a:r>
              <a:rPr lang="en-US" sz="6000" dirty="0" smtClean="0">
                <a:solidFill>
                  <a:schemeClr val="tx1"/>
                </a:solidFill>
              </a:rPr>
              <a:t>9</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Kung F</a:t>
            </a:r>
            <a:r>
              <a:rPr lang="en-US" sz="6000" dirty="0" smtClean="0">
                <a:solidFill>
                  <a:schemeClr val="tx1"/>
                </a:solidFill>
              </a:rPr>
              <a:t>u</a:t>
            </a:r>
            <a:r>
              <a:rPr lang="en-US" sz="6000" dirty="0">
                <a:solidFill>
                  <a:schemeClr val="tx1"/>
                </a:solidFill>
              </a:rPr>
              <a:t>, </a:t>
            </a:r>
            <a:r>
              <a:rPr lang="en-US" sz="6000" dirty="0" smtClean="0">
                <a:solidFill>
                  <a:schemeClr val="tx1"/>
                </a:solidFill>
              </a:rPr>
              <a:t>Soccer</a:t>
            </a:r>
            <a:r>
              <a:rPr lang="en-US" sz="6000" dirty="0">
                <a:solidFill>
                  <a:schemeClr val="tx1"/>
                </a:solidFill>
              </a:rPr>
              <a:t>, </a:t>
            </a:r>
            <a:r>
              <a:rPr lang="en-US" sz="6000" dirty="0" smtClean="0">
                <a:solidFill>
                  <a:schemeClr val="tx1"/>
                </a:solidFill>
              </a:rPr>
              <a:t>Video </a:t>
            </a:r>
            <a:r>
              <a:rPr lang="en-US" sz="6000" dirty="0">
                <a:solidFill>
                  <a:schemeClr val="tx1"/>
                </a:solidFill>
              </a:rPr>
              <a:t>G</a:t>
            </a:r>
            <a:r>
              <a:rPr lang="en-US" sz="6000" dirty="0" smtClean="0">
                <a:solidFill>
                  <a:schemeClr val="tx1"/>
                </a:solidFill>
              </a:rPr>
              <a:t>ames</a:t>
            </a:r>
            <a:r>
              <a:rPr lang="en-US" sz="6000" dirty="0">
                <a:solidFill>
                  <a:schemeClr val="tx1"/>
                </a:solidFill>
              </a:rPr>
              <a:t>, S</a:t>
            </a:r>
            <a:r>
              <a:rPr lang="en-US" sz="6000" dirty="0" smtClean="0">
                <a:solidFill>
                  <a:schemeClr val="tx1"/>
                </a:solidFill>
              </a:rPr>
              <a:t>trategy </a:t>
            </a:r>
            <a:r>
              <a:rPr lang="en-US" sz="6000" dirty="0">
                <a:solidFill>
                  <a:schemeClr val="tx1"/>
                </a:solidFill>
              </a:rPr>
              <a:t>G</a:t>
            </a:r>
            <a:r>
              <a:rPr lang="en-US" sz="6000" dirty="0" smtClean="0">
                <a:solidFill>
                  <a:schemeClr val="tx1"/>
                </a:solidFill>
              </a:rPr>
              <a:t>ames</a:t>
            </a:r>
          </a:p>
          <a:p>
            <a:pPr algn="ctr"/>
            <a:r>
              <a:rPr lang="en-US" sz="6000" dirty="0" smtClean="0">
                <a:solidFill>
                  <a:schemeClr val="tx1"/>
                </a:solidFill>
              </a:rPr>
              <a:t>William </a:t>
            </a:r>
            <a:r>
              <a:rPr lang="en-US" sz="6000" dirty="0" err="1">
                <a:solidFill>
                  <a:schemeClr val="tx1"/>
                </a:solidFill>
              </a:rPr>
              <a:t>Fremd</a:t>
            </a:r>
            <a:r>
              <a:rPr lang="en-US" sz="6000" dirty="0">
                <a:solidFill>
                  <a:schemeClr val="tx1"/>
                </a:solidFill>
              </a:rPr>
              <a:t> High </a:t>
            </a:r>
            <a:endParaRPr lang="en-US" sz="6000" dirty="0" smtClean="0">
              <a:solidFill>
                <a:schemeClr val="tx1"/>
              </a:solidFill>
            </a:endParaRPr>
          </a:p>
          <a:p>
            <a:pPr algn="ctr"/>
            <a:r>
              <a:rPr lang="en-US" sz="6000" dirty="0" smtClean="0">
                <a:solidFill>
                  <a:schemeClr val="tx1"/>
                </a:solidFill>
              </a:rPr>
              <a:t>Illinois</a:t>
            </a:r>
            <a:endParaRPr lang="en-US" sz="6000" dirty="0">
              <a:solidFill>
                <a:schemeClr val="tx1"/>
              </a:solidFill>
            </a:endParaRPr>
          </a:p>
        </p:txBody>
      </p:sp>
      <p:pic>
        <p:nvPicPr>
          <p:cNvPr id="5" name="Picture 2" descr="C:\Users\John Wang\Downloads\b4371536b4a9834c0e632d031f02cc4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59570"/>
            <a:ext cx="2514600" cy="336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10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229600" cy="3539430"/>
          </a:xfrm>
          <a:prstGeom prst="rect">
            <a:avLst/>
          </a:prstGeom>
          <a:noFill/>
        </p:spPr>
        <p:txBody>
          <a:bodyPr wrap="square" rtlCol="0">
            <a:spAutoFit/>
          </a:bodyPr>
          <a:lstStyle/>
          <a:p>
            <a:r>
              <a:rPr lang="en-US" sz="3200" b="1" dirty="0"/>
              <a:t> </a:t>
            </a:r>
            <a:endParaRPr lang="en-US" sz="3200" dirty="0"/>
          </a:p>
          <a:p>
            <a:r>
              <a:rPr lang="en-US" sz="4800" b="1" dirty="0">
                <a:solidFill>
                  <a:srgbClr val="FF0000"/>
                </a:solidFill>
              </a:rPr>
              <a:t>Christie: </a:t>
            </a:r>
            <a:endParaRPr lang="en-US" sz="4800" dirty="0">
              <a:solidFill>
                <a:srgbClr val="FF0000"/>
              </a:solidFill>
            </a:endParaRPr>
          </a:p>
          <a:p>
            <a:r>
              <a:rPr lang="en-US" sz="4800" dirty="0" smtClean="0"/>
              <a:t>And now… the </a:t>
            </a:r>
            <a:r>
              <a:rPr lang="en-US" sz="4800" b="1" dirty="0" smtClean="0"/>
              <a:t>Junior founders </a:t>
            </a:r>
            <a:r>
              <a:rPr lang="en-US" sz="4800" dirty="0"/>
              <a:t>of THE ALLIANCE OF YOUTH LEADERS IN THE UNITED STATES.</a:t>
            </a:r>
          </a:p>
        </p:txBody>
      </p:sp>
    </p:spTree>
    <p:extLst>
      <p:ext uri="{BB962C8B-B14F-4D97-AF65-F5344CB8AC3E}">
        <p14:creationId xmlns:p14="http://schemas.microsoft.com/office/powerpoint/2010/main" val="671199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48651" y="3149421"/>
            <a:ext cx="5867400" cy="1930758"/>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altLang="zh-CN" sz="6000" dirty="0" smtClean="0">
                <a:solidFill>
                  <a:schemeClr val="tx1"/>
                </a:solidFill>
              </a:rPr>
              <a:t>Julia He</a:t>
            </a:r>
          </a:p>
          <a:p>
            <a:pPr algn="ctr"/>
            <a:r>
              <a:rPr lang="en-US" sz="6000" dirty="0" smtClean="0">
                <a:solidFill>
                  <a:schemeClr val="tx1"/>
                </a:solidFill>
              </a:rPr>
              <a:t>New York</a:t>
            </a:r>
            <a:endParaRPr lang="en-US" sz="60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59458"/>
            <a:ext cx="200118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572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124200" y="3352800"/>
            <a:ext cx="6019800" cy="20193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Derrek </a:t>
            </a:r>
            <a:r>
              <a:rPr lang="en-US" sz="6000" dirty="0" smtClean="0">
                <a:solidFill>
                  <a:schemeClr val="tx1"/>
                </a:solidFill>
              </a:rPr>
              <a:t>Fan</a:t>
            </a:r>
            <a:endParaRPr lang="en-US" sz="6000" dirty="0">
              <a:solidFill>
                <a:schemeClr val="tx1"/>
              </a:solidFill>
            </a:endParaRPr>
          </a:p>
          <a:p>
            <a:pPr algn="ctr"/>
            <a:r>
              <a:rPr lang="en-US" sz="6000" dirty="0" smtClean="0">
                <a:solidFill>
                  <a:schemeClr val="tx1"/>
                </a:solidFill>
              </a:rPr>
              <a:t>CA</a:t>
            </a:r>
            <a:endParaRPr lang="en-US" sz="6000" dirty="0">
              <a:solidFill>
                <a:schemeClr val="tx1"/>
              </a:solidFill>
            </a:endParaRPr>
          </a:p>
        </p:txBody>
      </p:sp>
      <p:pic>
        <p:nvPicPr>
          <p:cNvPr id="3" name="Picture 2" descr="C:\Users\John Wang\AppData\Local\Microsoft\Windows\Temporary Internet Files\Content.IE5\C4SSSQ98\e319f19fbdce73a805dfa83da5fdc5b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3528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8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3129987"/>
            <a:ext cx="5867400" cy="20574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Kevin J. </a:t>
            </a:r>
            <a:r>
              <a:rPr lang="en-US" sz="6000" dirty="0" smtClean="0">
                <a:solidFill>
                  <a:schemeClr val="tx1"/>
                </a:solidFill>
              </a:rPr>
              <a:t>Liu</a:t>
            </a:r>
          </a:p>
          <a:p>
            <a:pPr algn="ctr"/>
            <a:r>
              <a:rPr lang="en-US" sz="6000" dirty="0" smtClean="0">
                <a:solidFill>
                  <a:schemeClr val="tx1"/>
                </a:solidFill>
              </a:rPr>
              <a:t>California</a:t>
            </a:r>
            <a:endParaRPr lang="en-US" sz="6000" dirty="0">
              <a:solidFill>
                <a:schemeClr val="tx1"/>
              </a:solidFill>
            </a:endParaRPr>
          </a:p>
        </p:txBody>
      </p:sp>
      <p:pic>
        <p:nvPicPr>
          <p:cNvPr id="1026" name="Picture 2" descr="C:\Users\John Wang\AppData\Local\Microsoft\Windows\Temporary Internet Files\Content.IE5\X1DODX76\b7cbdc425f6261622a4581958c6ff4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78" y="3124200"/>
            <a:ext cx="24574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33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055620" y="2895600"/>
            <a:ext cx="5867400" cy="23241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Max Su </a:t>
            </a:r>
          </a:p>
          <a:p>
            <a:pPr algn="ctr"/>
            <a:r>
              <a:rPr lang="en-US" sz="6000" dirty="0" smtClean="0">
                <a:solidFill>
                  <a:schemeClr val="tx1"/>
                </a:solidFill>
              </a:rPr>
              <a:t>New York</a:t>
            </a:r>
            <a:endParaRPr lang="en-US" sz="6000" dirty="0">
              <a:solidFill>
                <a:schemeClr val="tx1"/>
              </a:solidFill>
            </a:endParaRPr>
          </a:p>
        </p:txBody>
      </p:sp>
      <p:pic>
        <p:nvPicPr>
          <p:cNvPr id="3" name="Picture 2" descr="C:\Users\John Wang\AppData\Local\Microsoft\Windows\Temporary Internet Files\Content.IE5\X1DODX76\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95600"/>
            <a:ext cx="28003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70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3310359"/>
            <a:ext cx="5867400" cy="19812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Jessica Fan</a:t>
            </a:r>
          </a:p>
          <a:p>
            <a:pPr algn="ctr"/>
            <a:r>
              <a:rPr lang="en-US" sz="6000" dirty="0" smtClean="0">
                <a:solidFill>
                  <a:schemeClr val="tx1"/>
                </a:solidFill>
              </a:rPr>
              <a:t>CA</a:t>
            </a:r>
            <a:endParaRPr lang="en-US" sz="60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63096"/>
            <a:ext cx="2627461"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914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49301" y="3276600"/>
            <a:ext cx="5867400" cy="22098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David </a:t>
            </a:r>
            <a:r>
              <a:rPr lang="en-US" sz="6000" dirty="0">
                <a:solidFill>
                  <a:schemeClr val="tx1"/>
                </a:solidFill>
              </a:rPr>
              <a:t>Lin</a:t>
            </a:r>
          </a:p>
          <a:p>
            <a:pPr algn="ctr"/>
            <a:r>
              <a:rPr lang="en-US" sz="6000" dirty="0" smtClean="0">
                <a:solidFill>
                  <a:schemeClr val="tx1"/>
                </a:solidFill>
              </a:rPr>
              <a:t>Texas</a:t>
            </a:r>
            <a:endParaRPr lang="en-US" sz="60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 y="3352800"/>
            <a:ext cx="244729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204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49301" y="3276600"/>
            <a:ext cx="5867400" cy="22098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Tiger Peng</a:t>
            </a:r>
            <a:endParaRPr lang="en-US" sz="6000" dirty="0">
              <a:solidFill>
                <a:schemeClr val="tx1"/>
              </a:solidFill>
            </a:endParaRPr>
          </a:p>
          <a:p>
            <a:pPr algn="ctr"/>
            <a:r>
              <a:rPr lang="en-US" sz="6000" dirty="0" smtClean="0">
                <a:solidFill>
                  <a:schemeClr val="tx1"/>
                </a:solidFill>
              </a:rPr>
              <a:t>New York</a:t>
            </a:r>
            <a:endParaRPr lang="en-US" sz="6000" dirty="0">
              <a:solidFill>
                <a:schemeClr val="tx1"/>
              </a:solidFill>
            </a:endParaRPr>
          </a:p>
        </p:txBody>
      </p:sp>
      <p:pic>
        <p:nvPicPr>
          <p:cNvPr id="1026" name="Picture 2" descr="C:\Users\John Wang\AppData\Local\Microsoft\Windows\Temporary Internet Files\Content.IE5\JLCP2EVJ\b79cc4c1fd0730e5948ed0ef68068e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 y="23622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780" y="-152400"/>
            <a:ext cx="8229600" cy="686341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3200" dirty="0" smtClean="0"/>
              <a:t>And now </a:t>
            </a:r>
            <a:r>
              <a:rPr lang="en-US" sz="3200" b="1" dirty="0" smtClean="0"/>
              <a:t>Aric</a:t>
            </a:r>
            <a:r>
              <a:rPr lang="en-US" sz="3200" dirty="0"/>
              <a:t> </a:t>
            </a:r>
            <a:r>
              <a:rPr lang="en-US" sz="3200" dirty="0" smtClean="0"/>
              <a:t>– details about social media contact and outreach? </a:t>
            </a:r>
            <a:endParaRPr lang="en-US" sz="3200" dirty="0"/>
          </a:p>
          <a:p>
            <a:r>
              <a:rPr lang="en-US" sz="3200" b="1" dirty="0"/>
              <a:t> </a:t>
            </a:r>
            <a:endParaRPr lang="en-US" sz="3200" dirty="0"/>
          </a:p>
          <a:p>
            <a:r>
              <a:rPr lang="en-US" sz="3200" b="1" dirty="0">
                <a:solidFill>
                  <a:srgbClr val="FF0000"/>
                </a:solidFill>
              </a:rPr>
              <a:t>Aric Zhuang:</a:t>
            </a:r>
            <a:endParaRPr lang="en-US" sz="3200" dirty="0">
              <a:solidFill>
                <a:srgbClr val="FF0000"/>
              </a:solidFill>
            </a:endParaRPr>
          </a:p>
          <a:p>
            <a:r>
              <a:rPr lang="en-US" sz="3200" dirty="0" smtClean="0"/>
              <a:t>Hi everyone, we have currently have a </a:t>
            </a:r>
            <a:r>
              <a:rPr lang="en-US" sz="3200" dirty="0"/>
              <a:t>w</a:t>
            </a:r>
            <a:r>
              <a:rPr lang="en-US" sz="3200" dirty="0" smtClean="0"/>
              <a:t>ebsite</a:t>
            </a:r>
            <a:r>
              <a:rPr lang="en-US" sz="4400" dirty="0"/>
              <a:t>:   </a:t>
            </a:r>
            <a:r>
              <a:rPr lang="en-US" sz="4400" u="sng" dirty="0">
                <a:hlinkClick r:id="rId2"/>
              </a:rPr>
              <a:t>www.aylus.org</a:t>
            </a:r>
            <a:r>
              <a:rPr lang="en-US" sz="4400" dirty="0"/>
              <a:t> </a:t>
            </a:r>
          </a:p>
          <a:p>
            <a:r>
              <a:rPr lang="en-US" sz="3200" dirty="0"/>
              <a:t>Facebook group: </a:t>
            </a:r>
            <a:r>
              <a:rPr lang="en-US" sz="3200" u="sng" dirty="0">
                <a:hlinkClick r:id="rId3"/>
              </a:rPr>
              <a:t>https://www.facebook.com/groups/aylus/</a:t>
            </a:r>
            <a:endParaRPr lang="en-US" sz="3200" dirty="0"/>
          </a:p>
          <a:p>
            <a:r>
              <a:rPr lang="en-US" sz="3200" dirty="0" smtClean="0"/>
              <a:t>We </a:t>
            </a:r>
            <a:r>
              <a:rPr lang="en-US" sz="3200" dirty="0"/>
              <a:t>will </a:t>
            </a:r>
            <a:r>
              <a:rPr lang="en-US" sz="3200" dirty="0" smtClean="0"/>
              <a:t>be using these platforms </a:t>
            </a:r>
            <a:r>
              <a:rPr lang="en-US" sz="3200" dirty="0"/>
              <a:t>to connect </a:t>
            </a:r>
            <a:r>
              <a:rPr lang="en-US" sz="3200" dirty="0" smtClean="0"/>
              <a:t>to our members, as well as to mediums of communication. So if </a:t>
            </a:r>
            <a:r>
              <a:rPr lang="en-US" sz="3200" dirty="0"/>
              <a:t>you have not </a:t>
            </a:r>
            <a:r>
              <a:rPr lang="en-US" sz="3200" dirty="0" smtClean="0"/>
              <a:t>joined the group yet, please feel free to do so.</a:t>
            </a:r>
            <a:endParaRPr lang="en-US" sz="3200" dirty="0"/>
          </a:p>
        </p:txBody>
      </p:sp>
    </p:spTree>
    <p:extLst>
      <p:ext uri="{BB962C8B-B14F-4D97-AF65-F5344CB8AC3E}">
        <p14:creationId xmlns:p14="http://schemas.microsoft.com/office/powerpoint/2010/main" val="4135592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3276600"/>
            <a:ext cx="5867400" cy="20574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altLang="zh-CN" sz="6000" dirty="0" err="1">
                <a:solidFill>
                  <a:schemeClr val="tx1"/>
                </a:solidFill>
              </a:rPr>
              <a:t>Meena</a:t>
            </a:r>
            <a:r>
              <a:rPr lang="en-US" altLang="zh-CN" sz="6000" dirty="0">
                <a:solidFill>
                  <a:schemeClr val="tx1"/>
                </a:solidFill>
              </a:rPr>
              <a:t> He </a:t>
            </a:r>
            <a:endParaRPr lang="en-US" altLang="zh-CN" sz="6000" dirty="0" smtClean="0">
              <a:solidFill>
                <a:schemeClr val="tx1"/>
              </a:solidFill>
            </a:endParaRPr>
          </a:p>
          <a:p>
            <a:pPr algn="ctr"/>
            <a:r>
              <a:rPr lang="en-US" altLang="zh-CN" sz="6000" dirty="0" smtClean="0">
                <a:solidFill>
                  <a:schemeClr val="tx1"/>
                </a:solidFill>
              </a:rPr>
              <a:t>NEW </a:t>
            </a:r>
            <a:r>
              <a:rPr lang="en-US" altLang="zh-CN" sz="6000" dirty="0">
                <a:solidFill>
                  <a:schemeClr val="tx1"/>
                </a:solidFill>
              </a:rPr>
              <a:t>YORK </a:t>
            </a:r>
            <a:r>
              <a:rPr lang="en-US" altLang="zh-CN" sz="6000" dirty="0" smtClean="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09" y="3124200"/>
            <a:ext cx="255072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3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276600" y="3124200"/>
            <a:ext cx="5715000" cy="27432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Jenny </a:t>
            </a:r>
            <a:r>
              <a:rPr lang="en-US" sz="6000" dirty="0" err="1" smtClean="0">
                <a:solidFill>
                  <a:schemeClr val="tx1"/>
                </a:solidFill>
              </a:rPr>
              <a:t>Xun</a:t>
            </a:r>
            <a:endParaRPr lang="en-US" sz="6000" dirty="0" smtClean="0">
              <a:solidFill>
                <a:schemeClr val="tx1"/>
              </a:solidFill>
            </a:endParaRPr>
          </a:p>
          <a:p>
            <a:pPr algn="ctr"/>
            <a:r>
              <a:rPr lang="en-US" sz="6000" dirty="0" smtClean="0">
                <a:solidFill>
                  <a:schemeClr val="tx1"/>
                </a:solidFill>
              </a:rPr>
              <a:t>Texas</a:t>
            </a:r>
            <a:endParaRPr lang="en-US" sz="6000" dirty="0">
              <a:solidFill>
                <a:schemeClr val="tx1"/>
              </a:solidFill>
            </a:endParaRPr>
          </a:p>
        </p:txBody>
      </p:sp>
      <p:pic>
        <p:nvPicPr>
          <p:cNvPr id="1026" name="Picture 2" descr="C:\Users\John Wang\AppData\Local\Microsoft\Windows\Temporary Internet Files\Content.IE5\42Q06U69\6ba9c0401cbef801b5fcef59a76799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276600"/>
            <a:ext cx="241935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63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3002280" y="3600449"/>
            <a:ext cx="5867400" cy="23622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altLang="zh-CN" sz="6000" dirty="0" smtClean="0">
                <a:solidFill>
                  <a:schemeClr val="tx1"/>
                </a:solidFill>
              </a:rPr>
              <a:t>Ethan </a:t>
            </a:r>
            <a:r>
              <a:rPr lang="en-US" altLang="zh-CN" sz="6000" dirty="0">
                <a:solidFill>
                  <a:schemeClr val="tx1"/>
                </a:solidFill>
              </a:rPr>
              <a:t>Zhou </a:t>
            </a:r>
            <a:endParaRPr lang="en-US" altLang="zh-CN" sz="6000" dirty="0" smtClean="0">
              <a:solidFill>
                <a:schemeClr val="tx1"/>
              </a:solidFill>
            </a:endParaRPr>
          </a:p>
          <a:p>
            <a:pPr algn="ctr"/>
            <a:r>
              <a:rPr lang="en-US" altLang="zh-CN" sz="6000" dirty="0" smtClean="0">
                <a:solidFill>
                  <a:schemeClr val="tx1"/>
                </a:solidFill>
              </a:rPr>
              <a:t>VA</a:t>
            </a:r>
            <a:endParaRPr lang="en-US" sz="6000" dirty="0">
              <a:solidFill>
                <a:schemeClr val="tx1"/>
              </a:solidFill>
            </a:endParaRPr>
          </a:p>
        </p:txBody>
      </p:sp>
      <p:sp>
        <p:nvSpPr>
          <p:cNvPr id="3" name="AutoShape 2" descr="Displaying 36f5c44653ddde66c39508fa8fd3b82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30" y="3030140"/>
            <a:ext cx="2625824" cy="350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197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Junior 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23667" y="3200400"/>
            <a:ext cx="5867400" cy="2095500"/>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Neal Pang  </a:t>
            </a:r>
          </a:p>
          <a:p>
            <a:pPr algn="ctr"/>
            <a:r>
              <a:rPr lang="en-US" sz="6000" dirty="0" smtClean="0">
                <a:solidFill>
                  <a:schemeClr val="tx1"/>
                </a:solidFill>
              </a:rPr>
              <a:t>Texas</a:t>
            </a:r>
            <a:endParaRPr lang="en-US" sz="6000" dirty="0">
              <a:solidFill>
                <a:schemeClr val="tx1"/>
              </a:solidFill>
            </a:endParaRPr>
          </a:p>
        </p:txBody>
      </p:sp>
      <p:sp>
        <p:nvSpPr>
          <p:cNvPr id="3" name="AutoShape 2" descr="Displaying 4239b7317c64d97b702b03143d95eef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65" y="3048000"/>
            <a:ext cx="2519502" cy="336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414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6186309"/>
          </a:xfrm>
          <a:prstGeom prst="rect">
            <a:avLst/>
          </a:prstGeom>
          <a:noFill/>
        </p:spPr>
        <p:txBody>
          <a:bodyPr wrap="square" rtlCol="0">
            <a:spAutoFit/>
          </a:bodyPr>
          <a:lstStyle/>
          <a:p>
            <a:r>
              <a:rPr lang="en-US" sz="3200" b="1" dirty="0"/>
              <a:t> </a:t>
            </a:r>
            <a:r>
              <a:rPr lang="en-US" sz="3200" b="1" dirty="0">
                <a:solidFill>
                  <a:srgbClr val="FF0000"/>
                </a:solidFill>
              </a:rPr>
              <a:t>Christie: </a:t>
            </a:r>
            <a:endParaRPr lang="en-US" sz="3200" dirty="0">
              <a:solidFill>
                <a:srgbClr val="FF0000"/>
              </a:solidFill>
            </a:endParaRPr>
          </a:p>
          <a:p>
            <a:r>
              <a:rPr lang="en-US" sz="2800" dirty="0" smtClean="0"/>
              <a:t>I’d now like to re-introduce our host, Kathy Wang. Kathy recently graduated from Harvard College, where she held positions in a number of student organizations, such as editorial writer for the Harvard newspaper, The Crimson. She also served as the Gates Scholarship local representative for MA, and she is a guest speaker for Ronald McDonald House Charities outreach seminars.</a:t>
            </a:r>
            <a:endParaRPr lang="en-US" sz="2800" dirty="0"/>
          </a:p>
          <a:p>
            <a:endParaRPr lang="en-US" sz="2800" dirty="0" smtClean="0"/>
          </a:p>
          <a:p>
            <a:r>
              <a:rPr lang="en-US" sz="2800" dirty="0" smtClean="0"/>
              <a:t>Kathy will serve as the volunteer </a:t>
            </a:r>
            <a:r>
              <a:rPr lang="en-US" sz="2800" dirty="0"/>
              <a:t>advisor for THE ALLIANCE OF YOUTH LEADERS IN THE UNITED STATES.</a:t>
            </a:r>
          </a:p>
          <a:p>
            <a:endParaRPr lang="en-US" sz="2800" dirty="0" smtClean="0"/>
          </a:p>
          <a:p>
            <a:r>
              <a:rPr lang="en-US" sz="2800" dirty="0" smtClean="0"/>
              <a:t>Now let’s welcome </a:t>
            </a:r>
            <a:r>
              <a:rPr lang="en-US" sz="2800" dirty="0"/>
              <a:t>Kathy to deliver the </a:t>
            </a:r>
            <a:r>
              <a:rPr lang="en-US" sz="2800" dirty="0" smtClean="0"/>
              <a:t>keynote </a:t>
            </a:r>
            <a:r>
              <a:rPr lang="en-US" sz="2800" dirty="0"/>
              <a:t>speech for </a:t>
            </a:r>
            <a:r>
              <a:rPr lang="en-US" sz="2800" dirty="0" smtClean="0"/>
              <a:t>today’s meeting of AYLUS.</a:t>
            </a:r>
            <a:endParaRPr lang="en-US" sz="2800" dirty="0"/>
          </a:p>
        </p:txBody>
      </p:sp>
    </p:spTree>
    <p:extLst>
      <p:ext uri="{BB962C8B-B14F-4D97-AF65-F5344CB8AC3E}">
        <p14:creationId xmlns:p14="http://schemas.microsoft.com/office/powerpoint/2010/main" val="671199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6740307"/>
          </a:xfrm>
          <a:prstGeom prst="rect">
            <a:avLst/>
          </a:prstGeom>
          <a:noFill/>
        </p:spPr>
        <p:txBody>
          <a:bodyPr wrap="square" rtlCol="0">
            <a:spAutoFit/>
          </a:bodyPr>
          <a:lstStyle/>
          <a:p>
            <a:r>
              <a:rPr lang="en-US" sz="2400" b="1" dirty="0"/>
              <a:t> </a:t>
            </a:r>
            <a:r>
              <a:rPr lang="en-US" sz="2400" b="1" dirty="0" smtClean="0">
                <a:solidFill>
                  <a:srgbClr val="FF0000"/>
                </a:solidFill>
              </a:rPr>
              <a:t>Kathy:</a:t>
            </a:r>
            <a:r>
              <a:rPr lang="en-US" sz="2400" dirty="0">
                <a:solidFill>
                  <a:srgbClr val="FF0000"/>
                </a:solidFill>
              </a:rPr>
              <a:t> </a:t>
            </a:r>
            <a:r>
              <a:rPr lang="en-US" sz="2400" dirty="0" smtClean="0"/>
              <a:t>Keynote</a:t>
            </a:r>
            <a:endParaRPr lang="en-US" sz="2400" dirty="0" smtClean="0"/>
          </a:p>
          <a:p>
            <a:pPr marL="685800" indent="-685800">
              <a:buFont typeface="Arial" panose="020B0604020202020204" pitchFamily="34" charset="0"/>
              <a:buChar char="•"/>
            </a:pPr>
            <a:r>
              <a:rPr lang="en-US" sz="2400" dirty="0" smtClean="0"/>
              <a:t>Thank you Christie + </a:t>
            </a:r>
            <a:r>
              <a:rPr lang="en-US" sz="2400" dirty="0" smtClean="0"/>
              <a:t>AYLUS, volunteer advisor</a:t>
            </a:r>
            <a:endParaRPr lang="en-US" sz="2400" dirty="0"/>
          </a:p>
          <a:p>
            <a:pPr marL="685800" indent="-685800">
              <a:buFont typeface="Arial" panose="020B0604020202020204" pitchFamily="34" charset="0"/>
              <a:buChar char="•"/>
            </a:pPr>
            <a:r>
              <a:rPr lang="en-US" sz="2400" dirty="0" smtClean="0"/>
              <a:t>Topic: why community service is important, why AYLUS can </a:t>
            </a:r>
            <a:r>
              <a:rPr lang="en-US" sz="2400" dirty="0" smtClean="0"/>
              <a:t>help – connect students w/ similar interests, power of the collective</a:t>
            </a:r>
            <a:endParaRPr lang="en-US" sz="2400" dirty="0" smtClean="0"/>
          </a:p>
          <a:p>
            <a:pPr marL="685800" indent="-685800">
              <a:buFont typeface="Arial" panose="020B0604020202020204" pitchFamily="34" charset="0"/>
              <a:buChar char="•"/>
            </a:pPr>
            <a:r>
              <a:rPr lang="en-US" sz="2400" dirty="0" smtClean="0"/>
              <a:t>College – leadership + community </a:t>
            </a:r>
            <a:r>
              <a:rPr lang="en-US" sz="2400" dirty="0" smtClean="0"/>
              <a:t>service, not just being smart </a:t>
            </a:r>
            <a:r>
              <a:rPr lang="en-US" sz="2400" dirty="0" smtClean="0"/>
              <a:t>Why? </a:t>
            </a:r>
            <a:r>
              <a:rPr lang="en-US" sz="2400" dirty="0" smtClean="0">
                <a:sym typeface="Wingdings" panose="05000000000000000000" pitchFamily="2" charset="2"/>
              </a:rPr>
              <a:t> successful =  </a:t>
            </a:r>
            <a:r>
              <a:rPr lang="en-US" sz="2400" dirty="0" smtClean="0">
                <a:sym typeface="Wingdings" panose="05000000000000000000" pitchFamily="2" charset="2"/>
              </a:rPr>
              <a:t>1. problem </a:t>
            </a:r>
            <a:r>
              <a:rPr lang="en-US" sz="2400" dirty="0" smtClean="0">
                <a:sym typeface="Wingdings" panose="05000000000000000000" pitchFamily="2" charset="2"/>
              </a:rPr>
              <a:t>solvers, </a:t>
            </a:r>
            <a:r>
              <a:rPr lang="en-US" sz="2400" dirty="0" smtClean="0">
                <a:sym typeface="Wingdings" panose="05000000000000000000" pitchFamily="2" charset="2"/>
              </a:rPr>
              <a:t>2. aware </a:t>
            </a:r>
            <a:r>
              <a:rPr lang="en-US" sz="2400" dirty="0" smtClean="0">
                <a:sym typeface="Wingdings" panose="05000000000000000000" pitchFamily="2" charset="2"/>
              </a:rPr>
              <a:t>of the world, </a:t>
            </a:r>
            <a:r>
              <a:rPr lang="en-US" sz="2400" dirty="0" smtClean="0">
                <a:sym typeface="Wingdings" panose="05000000000000000000" pitchFamily="2" charset="2"/>
              </a:rPr>
              <a:t>3. want </a:t>
            </a:r>
            <a:r>
              <a:rPr lang="en-US" sz="2400" dirty="0" smtClean="0">
                <a:sym typeface="Wingdings" panose="05000000000000000000" pitchFamily="2" charset="2"/>
              </a:rPr>
              <a:t>to bring people </a:t>
            </a:r>
            <a:r>
              <a:rPr lang="en-US" sz="2400" dirty="0" smtClean="0">
                <a:sym typeface="Wingdings" panose="05000000000000000000" pitchFamily="2" charset="2"/>
              </a:rPr>
              <a:t>together; innovative</a:t>
            </a:r>
            <a:endParaRPr lang="en-US" sz="2400" dirty="0" smtClean="0">
              <a:sym typeface="Wingdings" panose="05000000000000000000" pitchFamily="2" charset="2"/>
            </a:endParaRPr>
          </a:p>
          <a:p>
            <a:pPr marL="685800" indent="-685800">
              <a:buFont typeface="Arial" panose="020B0604020202020204" pitchFamily="34" charset="0"/>
              <a:buChar char="•"/>
            </a:pPr>
            <a:r>
              <a:rPr lang="en-US" sz="2400" dirty="0" smtClean="0">
                <a:sym typeface="Wingdings" panose="05000000000000000000" pitchFamily="2" charset="2"/>
              </a:rPr>
              <a:t>Beyond college </a:t>
            </a:r>
            <a:r>
              <a:rPr lang="en-US" sz="2400" dirty="0" smtClean="0">
                <a:sym typeface="Wingdings" panose="05000000000000000000" pitchFamily="2" charset="2"/>
              </a:rPr>
              <a:t>–be </a:t>
            </a:r>
            <a:r>
              <a:rPr lang="en-US" sz="2400" dirty="0" smtClean="0">
                <a:sym typeface="Wingdings" panose="05000000000000000000" pitchFamily="2" charset="2"/>
              </a:rPr>
              <a:t>grateful to your community and support </a:t>
            </a:r>
            <a:r>
              <a:rPr lang="en-US" sz="2400" dirty="0" smtClean="0">
                <a:sym typeface="Wingdings" panose="05000000000000000000" pitchFamily="2" charset="2"/>
              </a:rPr>
              <a:t>network // community presents opportunities and experiences, growth</a:t>
            </a:r>
            <a:endParaRPr lang="en-US" sz="2400" dirty="0" smtClean="0">
              <a:sym typeface="Wingdings" panose="05000000000000000000" pitchFamily="2" charset="2"/>
            </a:endParaRPr>
          </a:p>
          <a:p>
            <a:pPr marL="685800" indent="-685800">
              <a:buFont typeface="Arial" panose="020B0604020202020204" pitchFamily="34" charset="0"/>
              <a:buChar char="•"/>
            </a:pPr>
            <a:r>
              <a:rPr lang="en-US" sz="2400" dirty="0" smtClean="0"/>
              <a:t>What can HS students do</a:t>
            </a:r>
            <a:r>
              <a:rPr lang="en-US" sz="2400" dirty="0" smtClean="0"/>
              <a:t>? </a:t>
            </a:r>
            <a:endParaRPr lang="en-US" sz="2400" dirty="0" smtClean="0"/>
          </a:p>
          <a:p>
            <a:pPr marL="1143000" lvl="1" indent="-685800">
              <a:buFont typeface="Arial" panose="020B0604020202020204" pitchFamily="34" charset="0"/>
              <a:buChar char="•"/>
            </a:pPr>
            <a:r>
              <a:rPr lang="en-US" sz="2400" dirty="0" smtClean="0"/>
              <a:t>Students are busy doing other things - Idea </a:t>
            </a:r>
            <a:r>
              <a:rPr lang="en-US" sz="2400" dirty="0" smtClean="0"/>
              <a:t>generation</a:t>
            </a:r>
          </a:p>
          <a:p>
            <a:pPr marL="1143000" lvl="1" indent="-685800">
              <a:buFont typeface="Arial" panose="020B0604020202020204" pitchFamily="34" charset="0"/>
              <a:buChar char="•"/>
            </a:pPr>
            <a:r>
              <a:rPr lang="en-US" sz="2400" dirty="0" smtClean="0"/>
              <a:t>Students too young -- Getting </a:t>
            </a:r>
            <a:r>
              <a:rPr lang="en-US" sz="2400" dirty="0" smtClean="0"/>
              <a:t>support</a:t>
            </a:r>
          </a:p>
          <a:p>
            <a:pPr marL="685800" indent="-685800">
              <a:buFont typeface="Arial" panose="020B0604020202020204" pitchFamily="34" charset="0"/>
              <a:buChar char="•"/>
            </a:pPr>
            <a:r>
              <a:rPr lang="en-US" sz="2400" dirty="0" smtClean="0"/>
              <a:t>AYLUS’s role in these two – </a:t>
            </a:r>
            <a:r>
              <a:rPr lang="en-US" sz="2400" dirty="0" smtClean="0"/>
              <a:t>creativity/flexibility --bounce </a:t>
            </a:r>
            <a:r>
              <a:rPr lang="en-US" sz="2400" dirty="0" smtClean="0"/>
              <a:t>ideas, support for members, connect across </a:t>
            </a:r>
            <a:r>
              <a:rPr lang="en-US" sz="2400" dirty="0" smtClean="0"/>
              <a:t>nation, collective action</a:t>
            </a:r>
          </a:p>
          <a:p>
            <a:pPr marL="685800" indent="-685800">
              <a:buFont typeface="Arial" panose="020B0604020202020204" pitchFamily="34" charset="0"/>
              <a:buChar char="•"/>
            </a:pPr>
            <a:r>
              <a:rPr lang="en-US" sz="2400" dirty="0" smtClean="0"/>
              <a:t>Close: excited </a:t>
            </a:r>
            <a:r>
              <a:rPr lang="en-US" sz="2400" smtClean="0"/>
              <a:t>to work with members</a:t>
            </a:r>
            <a:endParaRPr lang="en-US" sz="2400" dirty="0" smtClean="0"/>
          </a:p>
        </p:txBody>
      </p:sp>
    </p:spTree>
    <p:extLst>
      <p:ext uri="{BB962C8B-B14F-4D97-AF65-F5344CB8AC3E}">
        <p14:creationId xmlns:p14="http://schemas.microsoft.com/office/powerpoint/2010/main" val="2900280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3293209"/>
          </a:xfrm>
          <a:prstGeom prst="rect">
            <a:avLst/>
          </a:prstGeom>
          <a:noFill/>
        </p:spPr>
        <p:txBody>
          <a:bodyPr wrap="square" rtlCol="0">
            <a:spAutoFit/>
          </a:bodyPr>
          <a:lstStyle/>
          <a:p>
            <a:r>
              <a:rPr lang="en-US" sz="3200" b="1" dirty="0"/>
              <a:t> </a:t>
            </a:r>
            <a:r>
              <a:rPr lang="en-US" sz="3200" b="1" dirty="0">
                <a:solidFill>
                  <a:srgbClr val="FF0000"/>
                </a:solidFill>
              </a:rPr>
              <a:t>Kathy (Host): </a:t>
            </a:r>
            <a:endParaRPr lang="en-US" sz="3200" dirty="0">
              <a:solidFill>
                <a:srgbClr val="FF0000"/>
              </a:solidFill>
            </a:endParaRPr>
          </a:p>
          <a:p>
            <a:r>
              <a:rPr lang="en-US" sz="4400" dirty="0" smtClean="0"/>
              <a:t>And now, William John, can you share with us the mission of </a:t>
            </a:r>
            <a:r>
              <a:rPr lang="en-US" sz="4400" dirty="0"/>
              <a:t>THE ALLIANCE OF YOUTH LEADERS IN THE UNITED </a:t>
            </a:r>
            <a:r>
              <a:rPr lang="en-US" sz="4400" dirty="0" smtClean="0"/>
              <a:t>STATES</a:t>
            </a:r>
            <a:endParaRPr lang="en-US" sz="4400" dirty="0"/>
          </a:p>
        </p:txBody>
      </p:sp>
    </p:spTree>
    <p:extLst>
      <p:ext uri="{BB962C8B-B14F-4D97-AF65-F5344CB8AC3E}">
        <p14:creationId xmlns:p14="http://schemas.microsoft.com/office/powerpoint/2010/main" val="314006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4031873"/>
          </a:xfrm>
          <a:prstGeom prst="rect">
            <a:avLst/>
          </a:prstGeom>
          <a:noFill/>
        </p:spPr>
        <p:txBody>
          <a:bodyPr wrap="square" rtlCol="0">
            <a:spAutoFit/>
          </a:bodyPr>
          <a:lstStyle/>
          <a:p>
            <a:r>
              <a:rPr lang="en-US" sz="3200" b="1" dirty="0" smtClean="0">
                <a:solidFill>
                  <a:srgbClr val="FF0000"/>
                </a:solidFill>
              </a:rPr>
              <a:t>William</a:t>
            </a:r>
            <a:r>
              <a:rPr lang="en-US" sz="3200" b="1" dirty="0">
                <a:solidFill>
                  <a:srgbClr val="FF0000"/>
                </a:solidFill>
              </a:rPr>
              <a:t>:</a:t>
            </a:r>
            <a:endParaRPr lang="en-US" sz="3200" dirty="0">
              <a:solidFill>
                <a:srgbClr val="FF0000"/>
              </a:solidFill>
            </a:endParaRPr>
          </a:p>
          <a:p>
            <a:r>
              <a:rPr lang="en-US" sz="3200" dirty="0"/>
              <a:t> </a:t>
            </a:r>
          </a:p>
          <a:p>
            <a:r>
              <a:rPr lang="en-US" sz="3200" b="1" dirty="0"/>
              <a:t>The Alliance of Youth Leaders in the United States (AYLUS) promotes the development of its members’ creativity, leadership, and initiative, through the planning and execution of volunteer projects that aim at benefitting their communities. </a:t>
            </a:r>
            <a:endParaRPr lang="en-US" sz="3200" dirty="0"/>
          </a:p>
        </p:txBody>
      </p:sp>
    </p:spTree>
    <p:extLst>
      <p:ext uri="{BB962C8B-B14F-4D97-AF65-F5344CB8AC3E}">
        <p14:creationId xmlns:p14="http://schemas.microsoft.com/office/powerpoint/2010/main" val="1524574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80076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smtClean="0"/>
              <a:t>Now, Christie, can you explain </a:t>
            </a:r>
            <a:r>
              <a:rPr lang="en-US" sz="4800" dirty="0"/>
              <a:t>the structure of the Alliance of Youth Leaders </a:t>
            </a:r>
          </a:p>
        </p:txBody>
      </p:sp>
    </p:spTree>
    <p:extLst>
      <p:ext uri="{BB962C8B-B14F-4D97-AF65-F5344CB8AC3E}">
        <p14:creationId xmlns:p14="http://schemas.microsoft.com/office/powerpoint/2010/main" val="1017915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6740307"/>
          </a:xfrm>
          <a:prstGeom prst="rect">
            <a:avLst/>
          </a:prstGeom>
          <a:noFill/>
        </p:spPr>
        <p:txBody>
          <a:bodyPr wrap="square" rtlCol="0">
            <a:spAutoFit/>
          </a:bodyPr>
          <a:lstStyle/>
          <a:p>
            <a:r>
              <a:rPr lang="en-US" b="1" dirty="0">
                <a:solidFill>
                  <a:srgbClr val="FF0000"/>
                </a:solidFill>
              </a:rPr>
              <a:t>Christie</a:t>
            </a:r>
            <a:r>
              <a:rPr lang="en-US" b="1" dirty="0" smtClean="0">
                <a:solidFill>
                  <a:srgbClr val="FF0000"/>
                </a:solidFill>
              </a:rPr>
              <a:t>:</a:t>
            </a:r>
          </a:p>
          <a:p>
            <a:r>
              <a:rPr lang="en-US" sz="2000" b="1" u="sng" dirty="0" smtClean="0"/>
              <a:t>Leadership </a:t>
            </a:r>
            <a:r>
              <a:rPr lang="en-US" sz="2000" b="1" u="sng" dirty="0"/>
              <a:t>Structure</a:t>
            </a:r>
            <a:endParaRPr lang="en-US" sz="2000" dirty="0"/>
          </a:p>
          <a:p>
            <a:r>
              <a:rPr lang="en-US" sz="2000" dirty="0"/>
              <a:t>AYLUS will be structured around one National and several Local leadership groups: </a:t>
            </a:r>
          </a:p>
          <a:p>
            <a:r>
              <a:rPr lang="en-US" sz="2000" b="1" i="1" dirty="0"/>
              <a:t>National leadership:</a:t>
            </a:r>
            <a:endParaRPr lang="en-US" sz="2000" dirty="0"/>
          </a:p>
          <a:p>
            <a:pPr lvl="0"/>
            <a:r>
              <a:rPr lang="en-US" sz="2000" dirty="0"/>
              <a:t>The National leadership positions include: President, Vice President, Secretary, and Treasurer, as well as committee heads and their deputies for individual activities committees.  National committees will include, but are not limited to, the following subject areas: </a:t>
            </a:r>
          </a:p>
          <a:p>
            <a:pPr lvl="1"/>
            <a:r>
              <a:rPr lang="en-US" sz="2000" dirty="0"/>
              <a:t>Art, Music, and Literature</a:t>
            </a:r>
          </a:p>
          <a:p>
            <a:pPr lvl="1"/>
            <a:r>
              <a:rPr lang="en-US" sz="2000" dirty="0"/>
              <a:t>Science and Engineering</a:t>
            </a:r>
          </a:p>
          <a:p>
            <a:pPr lvl="1"/>
            <a:r>
              <a:rPr lang="en-US" sz="2000" dirty="0"/>
              <a:t>International Relations</a:t>
            </a:r>
          </a:p>
          <a:p>
            <a:pPr lvl="1"/>
            <a:r>
              <a:rPr lang="en-US" sz="2000" dirty="0"/>
              <a:t>Public Relations</a:t>
            </a:r>
          </a:p>
          <a:p>
            <a:pPr lvl="1"/>
            <a:r>
              <a:rPr lang="en-US" sz="2000" dirty="0"/>
              <a:t>Business Management</a:t>
            </a:r>
          </a:p>
          <a:p>
            <a:pPr lvl="1"/>
            <a:r>
              <a:rPr lang="en-US" sz="2000" dirty="0"/>
              <a:t>Information Technology</a:t>
            </a:r>
          </a:p>
          <a:p>
            <a:r>
              <a:rPr lang="en-US" sz="2000" dirty="0"/>
              <a:t>Nation-wide projects will be coordinated through corresponding committees.   AYLUS encourages students with the dedication and interests to found new departments as the need </a:t>
            </a:r>
            <a:r>
              <a:rPr lang="en-US" sz="2000" dirty="0" smtClean="0"/>
              <a:t>arises</a:t>
            </a:r>
          </a:p>
          <a:p>
            <a:pPr lvl="0"/>
            <a:r>
              <a:rPr lang="en-US" sz="2000" dirty="0"/>
              <a:t>Leaders will serve one year terms; new leadership positions will open in May so that AYLUS can prepare for summer activities. </a:t>
            </a:r>
          </a:p>
          <a:p>
            <a:endParaRPr lang="en-US" sz="2000" dirty="0"/>
          </a:p>
        </p:txBody>
      </p:sp>
    </p:spTree>
    <p:extLst>
      <p:ext uri="{BB962C8B-B14F-4D97-AF65-F5344CB8AC3E}">
        <p14:creationId xmlns:p14="http://schemas.microsoft.com/office/powerpoint/2010/main" val="374717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229600" cy="3293209"/>
          </a:xfrm>
          <a:prstGeom prst="rect">
            <a:avLst/>
          </a:prstGeom>
          <a:noFill/>
        </p:spPr>
        <p:txBody>
          <a:bodyPr wrap="square" rtlCol="0">
            <a:spAutoFit/>
          </a:bodyPr>
          <a:lstStyle/>
          <a:p>
            <a:r>
              <a:rPr lang="en-US" sz="3200" b="1" dirty="0" smtClean="0">
                <a:solidFill>
                  <a:srgbClr val="FF0000"/>
                </a:solidFill>
              </a:rPr>
              <a:t>Kathy</a:t>
            </a:r>
            <a:r>
              <a:rPr lang="en-US" sz="3200" b="1" dirty="0">
                <a:solidFill>
                  <a:srgbClr val="FF0000"/>
                </a:solidFill>
              </a:rPr>
              <a:t>:</a:t>
            </a:r>
            <a:r>
              <a:rPr lang="en-US" sz="3200" dirty="0">
                <a:solidFill>
                  <a:srgbClr val="FF0000"/>
                </a:solidFill>
              </a:rPr>
              <a:t>  </a:t>
            </a:r>
          </a:p>
          <a:p>
            <a:r>
              <a:rPr lang="en-US" sz="4400" dirty="0"/>
              <a:t>Christie, William, </a:t>
            </a:r>
            <a:r>
              <a:rPr lang="en-US" sz="4400" dirty="0" smtClean="0"/>
              <a:t>and </a:t>
            </a:r>
            <a:r>
              <a:rPr lang="en-US" sz="4400" dirty="0"/>
              <a:t>Aric </a:t>
            </a:r>
            <a:r>
              <a:rPr lang="en-US" sz="4400" dirty="0" smtClean="0"/>
              <a:t>will now introduce </a:t>
            </a:r>
            <a:r>
              <a:rPr lang="en-US" sz="4400" dirty="0"/>
              <a:t>the founders of THE ALLIANCE OF YOUTH LEADERS IN THE UNITED STATES</a:t>
            </a:r>
            <a:r>
              <a:rPr lang="en-US" sz="4400" dirty="0" smtClean="0"/>
              <a:t>.</a:t>
            </a:r>
            <a:endParaRPr lang="en-US" sz="4400" dirty="0"/>
          </a:p>
        </p:txBody>
      </p:sp>
    </p:spTree>
    <p:extLst>
      <p:ext uri="{BB962C8B-B14F-4D97-AF65-F5344CB8AC3E}">
        <p14:creationId xmlns:p14="http://schemas.microsoft.com/office/powerpoint/2010/main" val="41355926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80076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smtClean="0"/>
              <a:t>So Aric</a:t>
            </a:r>
            <a:r>
              <a:rPr lang="en-US" sz="4800" dirty="0"/>
              <a:t>, </a:t>
            </a:r>
            <a:r>
              <a:rPr lang="en-US" sz="4800" dirty="0" smtClean="0"/>
              <a:t>can </a:t>
            </a:r>
            <a:r>
              <a:rPr lang="en-US" sz="4800" dirty="0"/>
              <a:t>you </a:t>
            </a:r>
            <a:r>
              <a:rPr lang="en-US" sz="4800" dirty="0" smtClean="0"/>
              <a:t>explain </a:t>
            </a:r>
            <a:r>
              <a:rPr lang="en-US" sz="4800" dirty="0"/>
              <a:t>the structure of the local </a:t>
            </a:r>
            <a:r>
              <a:rPr lang="en-US" sz="4800" dirty="0" smtClean="0"/>
              <a:t>branches </a:t>
            </a:r>
            <a:r>
              <a:rPr lang="en-US" sz="4800" dirty="0"/>
              <a:t>of </a:t>
            </a:r>
            <a:r>
              <a:rPr lang="en-US" sz="4800" dirty="0" smtClean="0"/>
              <a:t>our organization?</a:t>
            </a:r>
            <a:endParaRPr lang="en-US" sz="4800" dirty="0"/>
          </a:p>
        </p:txBody>
      </p:sp>
    </p:spTree>
    <p:extLst>
      <p:ext uri="{BB962C8B-B14F-4D97-AF65-F5344CB8AC3E}">
        <p14:creationId xmlns:p14="http://schemas.microsoft.com/office/powerpoint/2010/main" val="374717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5570756"/>
          </a:xfrm>
          <a:prstGeom prst="rect">
            <a:avLst/>
          </a:prstGeom>
          <a:noFill/>
        </p:spPr>
        <p:txBody>
          <a:bodyPr wrap="square" rtlCol="0">
            <a:spAutoFit/>
          </a:bodyPr>
          <a:lstStyle/>
          <a:p>
            <a:r>
              <a:rPr lang="en-US" sz="3200" b="1" dirty="0">
                <a:solidFill>
                  <a:srgbClr val="FF0000"/>
                </a:solidFill>
              </a:rPr>
              <a:t>Aric:</a:t>
            </a:r>
            <a:endParaRPr lang="en-US" sz="3200" dirty="0">
              <a:solidFill>
                <a:srgbClr val="FF0000"/>
              </a:solidFill>
            </a:endParaRPr>
          </a:p>
          <a:p>
            <a:r>
              <a:rPr lang="en-US" sz="3600" b="1" i="1" dirty="0"/>
              <a:t>Local leadership:</a:t>
            </a:r>
            <a:endParaRPr lang="en-US" sz="3600" dirty="0"/>
          </a:p>
          <a:p>
            <a:pPr lvl="0"/>
            <a:r>
              <a:rPr lang="en-US" sz="3600" dirty="0" smtClean="0"/>
              <a:t>Local leadership positions include: President, Vice President, and Secretary. </a:t>
            </a:r>
          </a:p>
          <a:p>
            <a:pPr lvl="0"/>
            <a:r>
              <a:rPr lang="en-US" sz="3600" dirty="0" smtClean="0"/>
              <a:t>We encourage </a:t>
            </a:r>
            <a:r>
              <a:rPr lang="en-US" sz="3600" dirty="0"/>
              <a:t>students to develop local branches so that they may engage in activities within their local communities. Each local branch decides upon its own project and shall receive support from AYLUS </a:t>
            </a:r>
            <a:r>
              <a:rPr lang="en-US" sz="3600" dirty="0" smtClean="0"/>
              <a:t>as well as </a:t>
            </a:r>
            <a:r>
              <a:rPr lang="en-US" sz="3600" dirty="0"/>
              <a:t>other branches.</a:t>
            </a:r>
          </a:p>
        </p:txBody>
      </p:sp>
    </p:spTree>
    <p:extLst>
      <p:ext uri="{BB962C8B-B14F-4D97-AF65-F5344CB8AC3E}">
        <p14:creationId xmlns:p14="http://schemas.microsoft.com/office/powerpoint/2010/main" val="3747176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80076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a:t>William, can you explain how </a:t>
            </a:r>
            <a:r>
              <a:rPr lang="en-US" sz="4800" dirty="0" smtClean="0"/>
              <a:t>AYLUS will function going forward?</a:t>
            </a:r>
            <a:endParaRPr lang="en-US" sz="4800" dirty="0"/>
          </a:p>
        </p:txBody>
      </p:sp>
    </p:spTree>
    <p:extLst>
      <p:ext uri="{BB962C8B-B14F-4D97-AF65-F5344CB8AC3E}">
        <p14:creationId xmlns:p14="http://schemas.microsoft.com/office/powerpoint/2010/main" val="4262770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6617196"/>
          </a:xfrm>
          <a:prstGeom prst="rect">
            <a:avLst/>
          </a:prstGeom>
          <a:noFill/>
        </p:spPr>
        <p:txBody>
          <a:bodyPr wrap="square" rtlCol="0">
            <a:spAutoFit/>
          </a:bodyPr>
          <a:lstStyle/>
          <a:p>
            <a:r>
              <a:rPr lang="en-US" sz="3200" b="1" u="sng" dirty="0">
                <a:solidFill>
                  <a:srgbClr val="FF0000"/>
                </a:solidFill>
              </a:rPr>
              <a:t>William:</a:t>
            </a:r>
            <a:endParaRPr lang="en-US" sz="3200" dirty="0">
              <a:solidFill>
                <a:srgbClr val="FF0000"/>
              </a:solidFill>
            </a:endParaRPr>
          </a:p>
          <a:p>
            <a:r>
              <a:rPr lang="en-US" sz="2800" b="1" u="sng" dirty="0"/>
              <a:t>Volunteer Hours</a:t>
            </a:r>
            <a:endParaRPr lang="en-US" sz="2800" dirty="0"/>
          </a:p>
          <a:p>
            <a:r>
              <a:rPr lang="en-US" sz="2800" dirty="0" smtClean="0"/>
              <a:t>Of course, Kathy. Students will be creating their own unique projects, and will </a:t>
            </a:r>
            <a:r>
              <a:rPr lang="en-US" sz="2800" dirty="0"/>
              <a:t>receive </a:t>
            </a:r>
            <a:r>
              <a:rPr lang="en-US" sz="2800" dirty="0" smtClean="0"/>
              <a:t>corresponding community service credit for the hours </a:t>
            </a:r>
            <a:r>
              <a:rPr lang="en-US" sz="2800" dirty="0"/>
              <a:t>spent preparing and executing each </a:t>
            </a:r>
            <a:r>
              <a:rPr lang="en-US" sz="2800" dirty="0" smtClean="0"/>
              <a:t>activity </a:t>
            </a:r>
            <a:r>
              <a:rPr lang="en-US" sz="2800" dirty="0"/>
              <a:t>or program; for instance, if AYLUS holds a student art auction for charity, the </a:t>
            </a:r>
            <a:r>
              <a:rPr lang="en-US" sz="2800" dirty="0" smtClean="0"/>
              <a:t>AYLUS Art </a:t>
            </a:r>
            <a:r>
              <a:rPr lang="en-US" sz="2800" dirty="0"/>
              <a:t>Committee will be responsible for allocating community service hours to each artist, commensurate with the number of hours spent creating the art piece, </a:t>
            </a:r>
            <a:r>
              <a:rPr lang="en-US" sz="2800" dirty="0" smtClean="0"/>
              <a:t>organizing </a:t>
            </a:r>
            <a:r>
              <a:rPr lang="en-US" sz="2800" dirty="0"/>
              <a:t>the event, </a:t>
            </a:r>
            <a:r>
              <a:rPr lang="en-US" sz="2800" dirty="0" smtClean="0"/>
              <a:t>etc. </a:t>
            </a:r>
            <a:r>
              <a:rPr lang="en-US" sz="2800" dirty="0"/>
              <a:t>At the end of the year, students who accumulate enough community service hours will receive a certificate for the President’s Volunteer Service Award. </a:t>
            </a:r>
            <a:r>
              <a:rPr lang="en-US" sz="2800" dirty="0" smtClean="0"/>
              <a:t>More information on this can be found on the website.</a:t>
            </a:r>
          </a:p>
        </p:txBody>
      </p:sp>
    </p:spTree>
    <p:extLst>
      <p:ext uri="{BB962C8B-B14F-4D97-AF65-F5344CB8AC3E}">
        <p14:creationId xmlns:p14="http://schemas.microsoft.com/office/powerpoint/2010/main" val="42627707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80076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a:t>Christie, do you have </a:t>
            </a:r>
            <a:r>
              <a:rPr lang="en-US" sz="4800" dirty="0" smtClean="0"/>
              <a:t>an example of how </a:t>
            </a:r>
            <a:r>
              <a:rPr lang="en-US" sz="4800" dirty="0"/>
              <a:t>to design and conduct a project?</a:t>
            </a:r>
          </a:p>
        </p:txBody>
      </p:sp>
    </p:spTree>
    <p:extLst>
      <p:ext uri="{BB962C8B-B14F-4D97-AF65-F5344CB8AC3E}">
        <p14:creationId xmlns:p14="http://schemas.microsoft.com/office/powerpoint/2010/main" val="4262770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5324535"/>
          </a:xfrm>
          <a:prstGeom prst="rect">
            <a:avLst/>
          </a:prstGeom>
          <a:noFill/>
        </p:spPr>
        <p:txBody>
          <a:bodyPr wrap="square" rtlCol="0">
            <a:spAutoFit/>
          </a:bodyPr>
          <a:lstStyle/>
          <a:p>
            <a:r>
              <a:rPr lang="en-US" sz="3200" b="1" dirty="0">
                <a:solidFill>
                  <a:srgbClr val="FF0000"/>
                </a:solidFill>
              </a:rPr>
              <a:t>Christie: </a:t>
            </a:r>
            <a:endParaRPr lang="en-US" sz="3200" dirty="0">
              <a:solidFill>
                <a:srgbClr val="FF0000"/>
              </a:solidFill>
            </a:endParaRPr>
          </a:p>
          <a:p>
            <a:r>
              <a:rPr lang="en-US" sz="2800" dirty="0"/>
              <a:t>Y</a:t>
            </a:r>
            <a:r>
              <a:rPr lang="en-US" sz="2800" dirty="0" smtClean="0"/>
              <a:t>es</a:t>
            </a:r>
            <a:r>
              <a:rPr lang="en-US" sz="2800" dirty="0"/>
              <a:t>. For </a:t>
            </a:r>
            <a:r>
              <a:rPr lang="en-US" sz="2800" dirty="0" smtClean="0"/>
              <a:t>example, </a:t>
            </a:r>
            <a:r>
              <a:rPr lang="en-US" sz="2800" b="1" dirty="0"/>
              <a:t>i</a:t>
            </a:r>
            <a:r>
              <a:rPr lang="en-US" sz="2800" b="1" dirty="0" smtClean="0"/>
              <a:t>f you love playing chess, </a:t>
            </a:r>
            <a:r>
              <a:rPr lang="en-US" sz="2800" dirty="0" smtClean="0"/>
              <a:t>AYLUS </a:t>
            </a:r>
            <a:r>
              <a:rPr lang="en-US" sz="2800" dirty="0"/>
              <a:t>can work with you to set up a series of </a:t>
            </a:r>
            <a:r>
              <a:rPr lang="en-US" sz="2800" dirty="0" smtClean="0"/>
              <a:t>video chess </a:t>
            </a:r>
            <a:r>
              <a:rPr lang="en-US" sz="2800" dirty="0"/>
              <a:t>tutorials for beginners. </a:t>
            </a:r>
            <a:r>
              <a:rPr lang="en-US" sz="2800" dirty="0" smtClean="0"/>
              <a:t>AYLUS </a:t>
            </a:r>
            <a:r>
              <a:rPr lang="en-US" sz="2800" dirty="0"/>
              <a:t>will help promote and distribute these videos. Throughout this process, you will learn how to use your talents to contribute to the wider community, develop viable products, connect with chess players, demonstrate creativity and leadership skills</a:t>
            </a:r>
            <a:r>
              <a:rPr lang="en-US" sz="2800" dirty="0" smtClean="0"/>
              <a:t>, and much more. </a:t>
            </a:r>
            <a:r>
              <a:rPr lang="en-US" sz="2800" dirty="0"/>
              <a:t>AYLUS leadership will credit community service hours to the players, corresponding to the hours you spent in producing these chess tutorials.</a:t>
            </a:r>
          </a:p>
        </p:txBody>
      </p:sp>
    </p:spTree>
    <p:extLst>
      <p:ext uri="{BB962C8B-B14F-4D97-AF65-F5344CB8AC3E}">
        <p14:creationId xmlns:p14="http://schemas.microsoft.com/office/powerpoint/2010/main" val="42627707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80076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a:t>William, </a:t>
            </a:r>
            <a:r>
              <a:rPr lang="en-US" sz="4800" dirty="0" smtClean="0"/>
              <a:t>what about…video game enthusiasts? Are there projects for them too?</a:t>
            </a:r>
            <a:endParaRPr lang="en-US" sz="3200" dirty="0"/>
          </a:p>
        </p:txBody>
      </p:sp>
    </p:spTree>
    <p:extLst>
      <p:ext uri="{BB962C8B-B14F-4D97-AF65-F5344CB8AC3E}">
        <p14:creationId xmlns:p14="http://schemas.microsoft.com/office/powerpoint/2010/main" val="1150930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5755422"/>
          </a:xfrm>
          <a:prstGeom prst="rect">
            <a:avLst/>
          </a:prstGeom>
          <a:noFill/>
        </p:spPr>
        <p:txBody>
          <a:bodyPr wrap="square" rtlCol="0">
            <a:spAutoFit/>
          </a:bodyPr>
          <a:lstStyle/>
          <a:p>
            <a:r>
              <a:rPr lang="en-US" sz="3200" b="1" dirty="0">
                <a:solidFill>
                  <a:srgbClr val="FF0000"/>
                </a:solidFill>
              </a:rPr>
              <a:t>William: </a:t>
            </a:r>
            <a:endParaRPr lang="en-US" sz="3200" dirty="0">
              <a:solidFill>
                <a:srgbClr val="FF0000"/>
              </a:solidFill>
            </a:endParaRPr>
          </a:p>
          <a:p>
            <a:r>
              <a:rPr lang="en-US" sz="2800" dirty="0" smtClean="0"/>
              <a:t>Yes, i</a:t>
            </a:r>
            <a:r>
              <a:rPr lang="en-US" sz="2800" b="1" dirty="0" smtClean="0"/>
              <a:t>f </a:t>
            </a:r>
            <a:r>
              <a:rPr lang="en-US" sz="2800" b="1" dirty="0"/>
              <a:t>you’re a game lover</a:t>
            </a:r>
            <a:r>
              <a:rPr lang="en-US" sz="2800" dirty="0" smtClean="0"/>
              <a:t>… AYLUS </a:t>
            </a:r>
            <a:r>
              <a:rPr lang="en-US" sz="2800" dirty="0"/>
              <a:t>can set up a project, such as “Build </a:t>
            </a:r>
            <a:r>
              <a:rPr lang="en-US" sz="2800" dirty="0" smtClean="0"/>
              <a:t>Your Own Game,” with </a:t>
            </a:r>
            <a:r>
              <a:rPr lang="en-US" sz="2800" dirty="0"/>
              <a:t>you. You can work with a group of fellow members to carry out Arduino or Raspberry Pi projects. </a:t>
            </a:r>
            <a:r>
              <a:rPr lang="en-US" sz="2800" dirty="0" smtClean="0"/>
              <a:t>Group </a:t>
            </a:r>
            <a:r>
              <a:rPr lang="en-US" sz="2800" dirty="0"/>
              <a:t>members will help each other and share their knowledge and skills. </a:t>
            </a:r>
            <a:r>
              <a:rPr lang="en-US" sz="2800" dirty="0" smtClean="0"/>
              <a:t>Upon </a:t>
            </a:r>
            <a:r>
              <a:rPr lang="en-US" sz="2800" dirty="0"/>
              <a:t>project completion, group members will make video demo presentations. AYLUS will circulate these videos to encourage their peers to start their own projects to promote </a:t>
            </a:r>
            <a:r>
              <a:rPr lang="en-US" sz="2800" dirty="0" smtClean="0"/>
              <a:t>creativity </a:t>
            </a:r>
            <a:r>
              <a:rPr lang="en-US" sz="2800" dirty="0"/>
              <a:t>and passion for </a:t>
            </a:r>
            <a:r>
              <a:rPr lang="en-US" sz="2800" dirty="0" smtClean="0"/>
              <a:t>technology. </a:t>
            </a:r>
            <a:r>
              <a:rPr lang="en-US" sz="2800" dirty="0"/>
              <a:t>AYLUS leadership will credit community service hours to </a:t>
            </a:r>
            <a:r>
              <a:rPr lang="en-US" sz="2800" dirty="0" smtClean="0"/>
              <a:t>these gamers, </a:t>
            </a:r>
            <a:r>
              <a:rPr lang="en-US" sz="2800" dirty="0"/>
              <a:t>corresponding to the hours spent on projects and demos.</a:t>
            </a:r>
          </a:p>
        </p:txBody>
      </p:sp>
    </p:spTree>
    <p:extLst>
      <p:ext uri="{BB962C8B-B14F-4D97-AF65-F5344CB8AC3E}">
        <p14:creationId xmlns:p14="http://schemas.microsoft.com/office/powerpoint/2010/main" val="11509307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800767"/>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a:t>Aric, </a:t>
            </a:r>
            <a:r>
              <a:rPr lang="en-US" sz="4800" dirty="0" smtClean="0"/>
              <a:t>do you have any idea what </a:t>
            </a:r>
            <a:r>
              <a:rPr lang="en-US" sz="4800" dirty="0"/>
              <a:t>the </a:t>
            </a:r>
            <a:r>
              <a:rPr lang="en-US" sz="4800" dirty="0" smtClean="0"/>
              <a:t>kids who love information technology can do?</a:t>
            </a:r>
            <a:endParaRPr lang="en-US" sz="4800" dirty="0"/>
          </a:p>
        </p:txBody>
      </p:sp>
    </p:spTree>
    <p:extLst>
      <p:ext uri="{BB962C8B-B14F-4D97-AF65-F5344CB8AC3E}">
        <p14:creationId xmlns:p14="http://schemas.microsoft.com/office/powerpoint/2010/main" val="1150930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5755422"/>
          </a:xfrm>
          <a:prstGeom prst="rect">
            <a:avLst/>
          </a:prstGeom>
          <a:noFill/>
        </p:spPr>
        <p:txBody>
          <a:bodyPr wrap="square" rtlCol="0">
            <a:spAutoFit/>
          </a:bodyPr>
          <a:lstStyle/>
          <a:p>
            <a:r>
              <a:rPr lang="en-US" sz="3200" b="1" dirty="0">
                <a:solidFill>
                  <a:srgbClr val="FF0000"/>
                </a:solidFill>
              </a:rPr>
              <a:t>Aric:</a:t>
            </a:r>
            <a:endParaRPr lang="en-US" sz="3200" dirty="0">
              <a:solidFill>
                <a:srgbClr val="FF0000"/>
              </a:solidFill>
            </a:endParaRPr>
          </a:p>
          <a:p>
            <a:r>
              <a:rPr lang="en-US" sz="4800" dirty="0" smtClean="0"/>
              <a:t>Of course, </a:t>
            </a:r>
            <a:r>
              <a:rPr lang="en-US" sz="4800" dirty="0"/>
              <a:t>i</a:t>
            </a:r>
            <a:r>
              <a:rPr lang="en-US" sz="4800" b="1" dirty="0" smtClean="0"/>
              <a:t>f </a:t>
            </a:r>
            <a:r>
              <a:rPr lang="en-US" sz="4800" b="1" dirty="0"/>
              <a:t>you’re a web designer</a:t>
            </a:r>
            <a:r>
              <a:rPr lang="en-US" sz="4800" dirty="0"/>
              <a:t>…, you can join the IT </a:t>
            </a:r>
            <a:r>
              <a:rPr lang="en-US" sz="4800" dirty="0" smtClean="0"/>
              <a:t>committee </a:t>
            </a:r>
            <a:r>
              <a:rPr lang="en-US" sz="4800" dirty="0"/>
              <a:t>of AYLUS to help update and maintain our website. AYLUS will honor the time you spend in community service hours.  </a:t>
            </a:r>
          </a:p>
        </p:txBody>
      </p:sp>
    </p:spTree>
    <p:extLst>
      <p:ext uri="{BB962C8B-B14F-4D97-AF65-F5344CB8AC3E}">
        <p14:creationId xmlns:p14="http://schemas.microsoft.com/office/powerpoint/2010/main" val="115093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971800" y="2933700"/>
            <a:ext cx="5867400" cy="32766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William John </a:t>
            </a:r>
          </a:p>
          <a:p>
            <a:pPr algn="ctr"/>
            <a:r>
              <a:rPr lang="en-US" sz="6000" dirty="0" smtClean="0">
                <a:solidFill>
                  <a:schemeClr val="tx1"/>
                </a:solidFill>
              </a:rPr>
              <a:t>12</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Sciences, Basketball</a:t>
            </a:r>
          </a:p>
          <a:p>
            <a:pPr algn="ctr"/>
            <a:r>
              <a:rPr lang="en-US" sz="6000" dirty="0" smtClean="0">
                <a:solidFill>
                  <a:schemeClr val="tx1"/>
                </a:solidFill>
              </a:rPr>
              <a:t>Highland Park High </a:t>
            </a:r>
          </a:p>
          <a:p>
            <a:pPr algn="ctr"/>
            <a:r>
              <a:rPr lang="en-US" sz="6000" dirty="0" smtClean="0">
                <a:solidFill>
                  <a:schemeClr val="tx1"/>
                </a:solidFill>
              </a:rPr>
              <a:t>New Jersey</a:t>
            </a:r>
            <a:endParaRPr lang="en-US" sz="6000"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64" y="3364706"/>
            <a:ext cx="2652536"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569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3539430"/>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smtClean="0"/>
              <a:t>William, Christie, and Aric, for members who </a:t>
            </a:r>
            <a:r>
              <a:rPr lang="en-US" sz="4800" dirty="0"/>
              <a:t>want to start </a:t>
            </a:r>
            <a:r>
              <a:rPr lang="en-US" sz="4800" dirty="0" smtClean="0"/>
              <a:t>their own projects, </a:t>
            </a:r>
            <a:r>
              <a:rPr lang="en-US" sz="4800" dirty="0"/>
              <a:t>what kind help can </a:t>
            </a:r>
            <a:r>
              <a:rPr lang="en-US" sz="4800" dirty="0" smtClean="0"/>
              <a:t>AYLUS offer?</a:t>
            </a:r>
            <a:endParaRPr lang="en-US" sz="4800" dirty="0"/>
          </a:p>
        </p:txBody>
      </p:sp>
    </p:spTree>
    <p:extLst>
      <p:ext uri="{BB962C8B-B14F-4D97-AF65-F5344CB8AC3E}">
        <p14:creationId xmlns:p14="http://schemas.microsoft.com/office/powerpoint/2010/main" val="2317238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6124754"/>
          </a:xfrm>
          <a:prstGeom prst="rect">
            <a:avLst/>
          </a:prstGeom>
          <a:noFill/>
        </p:spPr>
        <p:txBody>
          <a:bodyPr wrap="square" rtlCol="0">
            <a:spAutoFit/>
          </a:bodyPr>
          <a:lstStyle/>
          <a:p>
            <a:r>
              <a:rPr lang="en-US" sz="3200" b="1" dirty="0">
                <a:solidFill>
                  <a:srgbClr val="FF0000"/>
                </a:solidFill>
              </a:rPr>
              <a:t>Christie:</a:t>
            </a:r>
            <a:endParaRPr lang="en-US" sz="3200" dirty="0">
              <a:solidFill>
                <a:srgbClr val="FF0000"/>
              </a:solidFill>
            </a:endParaRPr>
          </a:p>
          <a:p>
            <a:r>
              <a:rPr lang="en-US" sz="4000" b="1" dirty="0"/>
              <a:t>If you’re a self-starter</a:t>
            </a:r>
            <a:r>
              <a:rPr lang="en-US" sz="4000" dirty="0"/>
              <a:t>...create your own project! As long as your project has a positive impact on the community, AYLUS can create a new club for you and offer support. </a:t>
            </a:r>
            <a:r>
              <a:rPr lang="en-US" sz="4000" dirty="0" smtClean="0"/>
              <a:t>There </a:t>
            </a:r>
            <a:r>
              <a:rPr lang="en-US" sz="4000" dirty="0"/>
              <a:t>is no timeline or strict guidelines – feel free to be creative! AYLUS will honor the time spent on these projects with community service hours.</a:t>
            </a:r>
          </a:p>
        </p:txBody>
      </p:sp>
    </p:spTree>
    <p:extLst>
      <p:ext uri="{BB962C8B-B14F-4D97-AF65-F5344CB8AC3E}">
        <p14:creationId xmlns:p14="http://schemas.microsoft.com/office/powerpoint/2010/main" val="2317238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4647426"/>
          </a:xfrm>
          <a:prstGeom prst="rect">
            <a:avLst/>
          </a:prstGeom>
          <a:noFill/>
        </p:spPr>
        <p:txBody>
          <a:bodyPr wrap="square" rtlCol="0">
            <a:spAutoFit/>
          </a:bodyPr>
          <a:lstStyle/>
          <a:p>
            <a:r>
              <a:rPr lang="en-US" sz="3200" b="1" dirty="0">
                <a:solidFill>
                  <a:srgbClr val="FF0000"/>
                </a:solidFill>
              </a:rPr>
              <a:t>William:</a:t>
            </a:r>
            <a:endParaRPr lang="en-US" sz="3200" dirty="0">
              <a:solidFill>
                <a:srgbClr val="FF0000"/>
              </a:solidFill>
            </a:endParaRPr>
          </a:p>
          <a:p>
            <a:r>
              <a:rPr lang="en-US" sz="4400" dirty="0"/>
              <a:t>AYLUS will always stand by our talented members. With the support of AYLUS and your fellow members, you can fully widen your reach, hone your skills, and build your own path to success.</a:t>
            </a:r>
          </a:p>
        </p:txBody>
      </p:sp>
    </p:spTree>
    <p:extLst>
      <p:ext uri="{BB962C8B-B14F-4D97-AF65-F5344CB8AC3E}">
        <p14:creationId xmlns:p14="http://schemas.microsoft.com/office/powerpoint/2010/main" val="23172383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530542" cy="6309420"/>
          </a:xfrm>
          <a:prstGeom prst="rect">
            <a:avLst/>
          </a:prstGeom>
          <a:noFill/>
        </p:spPr>
        <p:txBody>
          <a:bodyPr wrap="square" rtlCol="0">
            <a:spAutoFit/>
          </a:bodyPr>
          <a:lstStyle/>
          <a:p>
            <a:r>
              <a:rPr lang="en-US" sz="3200" b="1" dirty="0">
                <a:solidFill>
                  <a:srgbClr val="FF0000"/>
                </a:solidFill>
              </a:rPr>
              <a:t>Kathy (Host): </a:t>
            </a:r>
            <a:endParaRPr lang="en-US" sz="3200" dirty="0">
              <a:solidFill>
                <a:srgbClr val="FF0000"/>
              </a:solidFill>
            </a:endParaRPr>
          </a:p>
          <a:p>
            <a:r>
              <a:rPr lang="en-US" sz="4800" dirty="0"/>
              <a:t>Now </a:t>
            </a:r>
            <a:r>
              <a:rPr lang="en-US" sz="4800" dirty="0" smtClean="0"/>
              <a:t>it’s time for Q </a:t>
            </a:r>
            <a:r>
              <a:rPr lang="en-US" sz="4800" dirty="0"/>
              <a:t>&amp; </a:t>
            </a:r>
            <a:r>
              <a:rPr lang="en-US" sz="4800" dirty="0" smtClean="0"/>
              <a:t>A! If </a:t>
            </a:r>
            <a:r>
              <a:rPr lang="en-US" sz="4800" dirty="0"/>
              <a:t>anyone has </a:t>
            </a:r>
            <a:r>
              <a:rPr lang="en-US" sz="4800" dirty="0" smtClean="0"/>
              <a:t>questions, </a:t>
            </a:r>
            <a:r>
              <a:rPr lang="en-US" sz="4800" dirty="0"/>
              <a:t>please call </a:t>
            </a:r>
            <a:endParaRPr lang="en-US" sz="4800" dirty="0" smtClean="0"/>
          </a:p>
          <a:p>
            <a:pPr algn="ctr"/>
            <a:r>
              <a:rPr lang="en-US" sz="8000" dirty="0" smtClean="0"/>
              <a:t>845-521-7540</a:t>
            </a:r>
          </a:p>
          <a:p>
            <a:pPr algn="ctr"/>
            <a:r>
              <a:rPr lang="en-US" sz="3600" dirty="0"/>
              <a:t>o</a:t>
            </a:r>
            <a:r>
              <a:rPr lang="en-US" sz="3600" dirty="0" smtClean="0"/>
              <a:t>nce again:</a:t>
            </a:r>
          </a:p>
          <a:p>
            <a:pPr algn="ctr"/>
            <a:r>
              <a:rPr lang="en-US" sz="8000" dirty="0" smtClean="0"/>
              <a:t>845-521-7540</a:t>
            </a:r>
          </a:p>
          <a:p>
            <a:pPr algn="ctr"/>
            <a:r>
              <a:rPr lang="en-US" sz="4000" dirty="0" smtClean="0"/>
              <a:t>Or, post your Qs on our Facebook Group</a:t>
            </a:r>
          </a:p>
          <a:p>
            <a:pPr algn="ctr"/>
            <a:r>
              <a:rPr lang="en-US" sz="4000" u="sng" dirty="0"/>
              <a:t>www.facebook.com/groups/aylus/</a:t>
            </a:r>
            <a:endParaRPr lang="en-US" sz="4000" dirty="0"/>
          </a:p>
        </p:txBody>
      </p:sp>
    </p:spTree>
    <p:extLst>
      <p:ext uri="{BB962C8B-B14F-4D97-AF65-F5344CB8AC3E}">
        <p14:creationId xmlns:p14="http://schemas.microsoft.com/office/powerpoint/2010/main" val="2317238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2308324"/>
          </a:xfrm>
          <a:prstGeom prst="rect">
            <a:avLst/>
          </a:prstGeom>
          <a:noFill/>
        </p:spPr>
        <p:txBody>
          <a:bodyPr wrap="square" rtlCol="0">
            <a:spAutoFit/>
          </a:bodyPr>
          <a:lstStyle/>
          <a:p>
            <a:r>
              <a:rPr lang="en-US" sz="3200" b="1" dirty="0">
                <a:solidFill>
                  <a:srgbClr val="FF0000"/>
                </a:solidFill>
              </a:rPr>
              <a:t>William</a:t>
            </a:r>
            <a:r>
              <a:rPr lang="en-US" sz="3200" dirty="0">
                <a:solidFill>
                  <a:srgbClr val="FF0000"/>
                </a:solidFill>
              </a:rPr>
              <a:t>, </a:t>
            </a:r>
            <a:r>
              <a:rPr lang="en-US" sz="3200" b="1" dirty="0">
                <a:solidFill>
                  <a:srgbClr val="FF0000"/>
                </a:solidFill>
              </a:rPr>
              <a:t>Christie, Aric</a:t>
            </a:r>
            <a:r>
              <a:rPr lang="en-US" sz="3200" dirty="0">
                <a:solidFill>
                  <a:srgbClr val="FF0000"/>
                </a:solidFill>
              </a:rPr>
              <a:t>, and </a:t>
            </a:r>
            <a:r>
              <a:rPr lang="en-US" sz="3200" b="1" dirty="0">
                <a:solidFill>
                  <a:srgbClr val="FF0000"/>
                </a:solidFill>
              </a:rPr>
              <a:t>Kathy</a:t>
            </a:r>
            <a:r>
              <a:rPr lang="en-US" sz="3200" dirty="0"/>
              <a:t>: </a:t>
            </a:r>
            <a:r>
              <a:rPr lang="en-US" sz="4800" dirty="0" smtClean="0"/>
              <a:t>Now let’s answer some questions people may have.</a:t>
            </a:r>
            <a:endParaRPr lang="en-US" sz="4800" dirty="0"/>
          </a:p>
        </p:txBody>
      </p:sp>
    </p:spTree>
    <p:extLst>
      <p:ext uri="{BB962C8B-B14F-4D97-AF65-F5344CB8AC3E}">
        <p14:creationId xmlns:p14="http://schemas.microsoft.com/office/powerpoint/2010/main" val="364861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382000" cy="5509200"/>
          </a:xfrm>
          <a:prstGeom prst="rect">
            <a:avLst/>
          </a:prstGeom>
          <a:noFill/>
        </p:spPr>
        <p:txBody>
          <a:bodyPr wrap="square" rtlCol="0">
            <a:spAutoFit/>
          </a:bodyPr>
          <a:lstStyle/>
          <a:p>
            <a:r>
              <a:rPr lang="en-US" sz="4400" b="1" dirty="0" smtClean="0">
                <a:solidFill>
                  <a:srgbClr val="FF0000"/>
                </a:solidFill>
              </a:rPr>
              <a:t>What </a:t>
            </a:r>
            <a:r>
              <a:rPr lang="en-US" sz="4400" b="1" dirty="0">
                <a:solidFill>
                  <a:srgbClr val="FF0000"/>
                </a:solidFill>
              </a:rPr>
              <a:t>is the function of AYLUS? </a:t>
            </a:r>
          </a:p>
          <a:p>
            <a:r>
              <a:rPr lang="en-US" sz="4400" b="1" dirty="0" smtClean="0">
                <a:solidFill>
                  <a:srgbClr val="0070C0"/>
                </a:solidFill>
              </a:rPr>
              <a:t>William: </a:t>
            </a:r>
            <a:r>
              <a:rPr lang="en-US" sz="4400" dirty="0" smtClean="0"/>
              <a:t>AYLUS </a:t>
            </a:r>
            <a:r>
              <a:rPr lang="en-US" sz="4400" dirty="0"/>
              <a:t>promotes creativity, leadership, and </a:t>
            </a:r>
            <a:r>
              <a:rPr lang="en-US" sz="4400" dirty="0" smtClean="0"/>
              <a:t>initiative in its student members nationwide. </a:t>
            </a:r>
            <a:r>
              <a:rPr lang="en-US" sz="4400" dirty="0"/>
              <a:t>AYLUS </a:t>
            </a:r>
            <a:r>
              <a:rPr lang="en-US" sz="4400" dirty="0" smtClean="0"/>
              <a:t>strives to develop the </a:t>
            </a:r>
            <a:r>
              <a:rPr lang="en-US" sz="4400" dirty="0"/>
              <a:t>potential of its members </a:t>
            </a:r>
            <a:r>
              <a:rPr lang="en-US" sz="4400" dirty="0" smtClean="0"/>
              <a:t>to </a:t>
            </a:r>
            <a:r>
              <a:rPr lang="en-US" sz="4400" dirty="0"/>
              <a:t>both benefit the </a:t>
            </a:r>
            <a:r>
              <a:rPr lang="en-US" sz="4400" dirty="0" smtClean="0"/>
              <a:t>individual as </a:t>
            </a:r>
            <a:r>
              <a:rPr lang="en-US" sz="4400" dirty="0"/>
              <a:t>well as the community. </a:t>
            </a:r>
          </a:p>
        </p:txBody>
      </p:sp>
    </p:spTree>
    <p:extLst>
      <p:ext uri="{BB962C8B-B14F-4D97-AF65-F5344CB8AC3E}">
        <p14:creationId xmlns:p14="http://schemas.microsoft.com/office/powerpoint/2010/main" val="364861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29600" cy="6001643"/>
          </a:xfrm>
          <a:prstGeom prst="rect">
            <a:avLst/>
          </a:prstGeom>
          <a:noFill/>
        </p:spPr>
        <p:txBody>
          <a:bodyPr wrap="square" rtlCol="0">
            <a:spAutoFit/>
          </a:bodyPr>
          <a:lstStyle/>
          <a:p>
            <a:r>
              <a:rPr lang="en-US" sz="4800" b="1" dirty="0">
                <a:solidFill>
                  <a:srgbClr val="FF0000"/>
                </a:solidFill>
              </a:rPr>
              <a:t>Is AYLUS 100% student run? </a:t>
            </a:r>
          </a:p>
          <a:p>
            <a:r>
              <a:rPr lang="en-US" sz="4800" b="1" dirty="0" smtClean="0">
                <a:solidFill>
                  <a:srgbClr val="0070C0"/>
                </a:solidFill>
              </a:rPr>
              <a:t>Christie: </a:t>
            </a:r>
            <a:r>
              <a:rPr lang="en-US" sz="4800" dirty="0" smtClean="0"/>
              <a:t>Yes to a degree, students are completely responsible for running AYLUS</a:t>
            </a:r>
            <a:r>
              <a:rPr lang="en-US" sz="4800" dirty="0"/>
              <a:t>, </a:t>
            </a:r>
            <a:r>
              <a:rPr lang="en-US" sz="4800" dirty="0" smtClean="0"/>
              <a:t>although certain activities will be subject to approval and </a:t>
            </a:r>
            <a:r>
              <a:rPr lang="en-US" sz="4800" dirty="0"/>
              <a:t>supervision from the Board of Advisors. </a:t>
            </a:r>
          </a:p>
        </p:txBody>
      </p:sp>
    </p:spTree>
    <p:extLst>
      <p:ext uri="{BB962C8B-B14F-4D97-AF65-F5344CB8AC3E}">
        <p14:creationId xmlns:p14="http://schemas.microsoft.com/office/powerpoint/2010/main" val="19957819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458200" cy="5878532"/>
          </a:xfrm>
          <a:prstGeom prst="rect">
            <a:avLst/>
          </a:prstGeom>
          <a:noFill/>
        </p:spPr>
        <p:txBody>
          <a:bodyPr wrap="square" rtlCol="0">
            <a:spAutoFit/>
          </a:bodyPr>
          <a:lstStyle/>
          <a:p>
            <a:r>
              <a:rPr lang="en-US" sz="2800" b="1" dirty="0">
                <a:solidFill>
                  <a:srgbClr val="FF0000"/>
                </a:solidFill>
              </a:rPr>
              <a:t>How will AYLUS ensure the community hours given to people are fair and </a:t>
            </a:r>
            <a:r>
              <a:rPr lang="it-IT" sz="2800" b="1" dirty="0" smtClean="0">
                <a:solidFill>
                  <a:srgbClr val="FF0000"/>
                </a:solidFill>
              </a:rPr>
              <a:t>appropriate</a:t>
            </a:r>
            <a:r>
              <a:rPr lang="it-IT" sz="2800" b="1" dirty="0">
                <a:solidFill>
                  <a:srgbClr val="FF0000"/>
                </a:solidFill>
              </a:rPr>
              <a:t>? </a:t>
            </a:r>
            <a:endParaRPr lang="en-US" sz="2800" dirty="0">
              <a:solidFill>
                <a:srgbClr val="FF0000"/>
              </a:solidFill>
            </a:endParaRPr>
          </a:p>
          <a:p>
            <a:r>
              <a:rPr lang="en-US" sz="3200" b="1" dirty="0" smtClean="0">
                <a:solidFill>
                  <a:srgbClr val="0070C0"/>
                </a:solidFill>
              </a:rPr>
              <a:t>Aric:  </a:t>
            </a:r>
            <a:r>
              <a:rPr lang="en-US" sz="3200" dirty="0" smtClean="0"/>
              <a:t>The </a:t>
            </a:r>
            <a:r>
              <a:rPr lang="en-US" sz="3200" dirty="0"/>
              <a:t>motto of AYLUS is “</a:t>
            </a:r>
            <a:r>
              <a:rPr lang="en-US" sz="3200" b="1" dirty="0"/>
              <a:t>Leadership, Integrity, and Innovation</a:t>
            </a:r>
            <a:r>
              <a:rPr lang="en-US" sz="3200" dirty="0"/>
              <a:t>”. AYLUS </a:t>
            </a:r>
            <a:r>
              <a:rPr lang="en-US" sz="3200" dirty="0" smtClean="0"/>
              <a:t>will always conduct its activities in a fair and honest manner.</a:t>
            </a:r>
            <a:r>
              <a:rPr lang="en-US" sz="3200" dirty="0"/>
              <a:t/>
            </a:r>
            <a:br>
              <a:rPr lang="en-US" sz="3200" dirty="0"/>
            </a:br>
            <a:r>
              <a:rPr lang="en-US" sz="3200" dirty="0" smtClean="0"/>
              <a:t>Corresponding AYLUS committee members </a:t>
            </a:r>
            <a:r>
              <a:rPr lang="en-US" sz="3200" dirty="0"/>
              <a:t>will </a:t>
            </a:r>
            <a:r>
              <a:rPr lang="en-US" sz="3200" dirty="0" smtClean="0"/>
              <a:t>decide, </a:t>
            </a:r>
            <a:r>
              <a:rPr lang="en-US" sz="3200" dirty="0"/>
              <a:t>as a </a:t>
            </a:r>
            <a:r>
              <a:rPr lang="en-US" sz="3200" dirty="0" smtClean="0"/>
              <a:t>group, on the number of service hours to be given. The committee is responsible for communicating </a:t>
            </a:r>
            <a:r>
              <a:rPr lang="en-US" sz="3200" dirty="0"/>
              <a:t>with the person receiving the </a:t>
            </a:r>
            <a:r>
              <a:rPr lang="en-US" sz="3200" dirty="0" smtClean="0"/>
              <a:t>hours and provide their decision rationale. If the recipient feels </a:t>
            </a:r>
            <a:r>
              <a:rPr lang="en-US" sz="3200" dirty="0"/>
              <a:t>that their hours </a:t>
            </a:r>
            <a:r>
              <a:rPr lang="en-US" sz="3200" dirty="0" smtClean="0"/>
              <a:t>are unfair, </a:t>
            </a:r>
            <a:r>
              <a:rPr lang="en-US" sz="3200" dirty="0"/>
              <a:t>they may appeal to the Board of Advisors. </a:t>
            </a:r>
          </a:p>
        </p:txBody>
      </p:sp>
    </p:spTree>
    <p:extLst>
      <p:ext uri="{BB962C8B-B14F-4D97-AF65-F5344CB8AC3E}">
        <p14:creationId xmlns:p14="http://schemas.microsoft.com/office/powerpoint/2010/main" val="19957819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29600" cy="6186309"/>
          </a:xfrm>
          <a:prstGeom prst="rect">
            <a:avLst/>
          </a:prstGeom>
          <a:noFill/>
        </p:spPr>
        <p:txBody>
          <a:bodyPr wrap="square" rtlCol="0">
            <a:spAutoFit/>
          </a:bodyPr>
          <a:lstStyle/>
          <a:p>
            <a:r>
              <a:rPr lang="en-US" sz="3600" b="1" dirty="0">
                <a:solidFill>
                  <a:srgbClr val="FF0000"/>
                </a:solidFill>
              </a:rPr>
              <a:t>Who can join AYLUS? How? Is there any criteria needed in order to join </a:t>
            </a:r>
            <a:r>
              <a:rPr lang="en-US" sz="3600" b="1" dirty="0" smtClean="0">
                <a:solidFill>
                  <a:srgbClr val="FF0000"/>
                </a:solidFill>
              </a:rPr>
              <a:t>AYLUS</a:t>
            </a:r>
            <a:r>
              <a:rPr lang="en-US" sz="3600" b="1" dirty="0">
                <a:solidFill>
                  <a:srgbClr val="FF0000"/>
                </a:solidFill>
              </a:rPr>
              <a:t>? </a:t>
            </a:r>
          </a:p>
          <a:p>
            <a:r>
              <a:rPr lang="en-US" sz="3600" b="1" dirty="0" smtClean="0">
                <a:solidFill>
                  <a:srgbClr val="0070C0"/>
                </a:solidFill>
              </a:rPr>
              <a:t>William: </a:t>
            </a:r>
            <a:r>
              <a:rPr lang="en-US" sz="3600" b="1" dirty="0" smtClean="0"/>
              <a:t>Anyone </a:t>
            </a:r>
            <a:r>
              <a:rPr lang="en-US" sz="3600" b="1" dirty="0"/>
              <a:t>with the dedication and motivation </a:t>
            </a:r>
            <a:r>
              <a:rPr lang="en-US" sz="3600" b="1" dirty="0" smtClean="0"/>
              <a:t>to make an impact on their community can </a:t>
            </a:r>
            <a:r>
              <a:rPr lang="en-US" sz="3600" b="1" dirty="0"/>
              <a:t>join AYLUS. </a:t>
            </a:r>
            <a:r>
              <a:rPr lang="en-US" sz="3600" b="1" dirty="0" smtClean="0"/>
              <a:t>AYLUS members, however, </a:t>
            </a:r>
            <a:r>
              <a:rPr lang="en-US" sz="3600" b="1" dirty="0"/>
              <a:t>must be between 9th and 12th grades</a:t>
            </a:r>
            <a:r>
              <a:rPr lang="en-US" sz="3600" b="1" dirty="0" smtClean="0"/>
              <a:t>. </a:t>
            </a:r>
          </a:p>
          <a:p>
            <a:r>
              <a:rPr lang="en-US" sz="3600" b="1" dirty="0" smtClean="0"/>
              <a:t>Junior </a:t>
            </a:r>
            <a:r>
              <a:rPr lang="en-US" sz="3600" b="1" dirty="0"/>
              <a:t>AYLUS members must be between the grades of </a:t>
            </a:r>
            <a:r>
              <a:rPr lang="en-US" sz="3600" b="1" dirty="0" smtClean="0"/>
              <a:t>1st </a:t>
            </a:r>
            <a:r>
              <a:rPr lang="en-US" sz="3600" b="1" dirty="0"/>
              <a:t>and </a:t>
            </a:r>
            <a:r>
              <a:rPr lang="en-US" sz="3600" b="1" dirty="0" smtClean="0"/>
              <a:t>8th. </a:t>
            </a:r>
            <a:r>
              <a:rPr lang="en-US" sz="3600" b="1" dirty="0"/>
              <a:t>Junior AYLUS members </a:t>
            </a:r>
            <a:r>
              <a:rPr lang="en-US" sz="3600" b="1" dirty="0" smtClean="0"/>
              <a:t>are required to have parental </a:t>
            </a:r>
            <a:r>
              <a:rPr lang="en-US" sz="3600" b="1" dirty="0"/>
              <a:t>supervision for any volunteer work. </a:t>
            </a:r>
          </a:p>
        </p:txBody>
      </p:sp>
    </p:spTree>
    <p:extLst>
      <p:ext uri="{BB962C8B-B14F-4D97-AF65-F5344CB8AC3E}">
        <p14:creationId xmlns:p14="http://schemas.microsoft.com/office/powerpoint/2010/main" val="19957819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29600" cy="6401753"/>
          </a:xfrm>
          <a:prstGeom prst="rect">
            <a:avLst/>
          </a:prstGeom>
          <a:noFill/>
        </p:spPr>
        <p:txBody>
          <a:bodyPr wrap="square" rtlCol="0">
            <a:spAutoFit/>
          </a:bodyPr>
          <a:lstStyle/>
          <a:p>
            <a:r>
              <a:rPr lang="en-US" sz="3400" b="1" dirty="0" smtClean="0">
                <a:solidFill>
                  <a:srgbClr val="FF0000"/>
                </a:solidFill>
              </a:rPr>
              <a:t>If I’m interested in promoting one specific topic or project, who should I reach out to? </a:t>
            </a:r>
            <a:endParaRPr lang="en-US" sz="3400" dirty="0">
              <a:solidFill>
                <a:srgbClr val="FF0000"/>
              </a:solidFill>
            </a:endParaRPr>
          </a:p>
          <a:p>
            <a:r>
              <a:rPr lang="en-US" sz="3400" b="1" dirty="0" smtClean="0">
                <a:solidFill>
                  <a:srgbClr val="0070C0"/>
                </a:solidFill>
              </a:rPr>
              <a:t>Christie: </a:t>
            </a:r>
            <a:r>
              <a:rPr lang="en-US" sz="3400" dirty="0" smtClean="0"/>
              <a:t>That’s a great question – if you’re interested in something specific, you can request to create a national club. To do so, you can reach out to the </a:t>
            </a:r>
            <a:r>
              <a:rPr lang="en-US" sz="3400" dirty="0"/>
              <a:t>appropriate </a:t>
            </a:r>
            <a:r>
              <a:rPr lang="en-US" sz="3400" dirty="0" smtClean="0"/>
              <a:t>committee-topic </a:t>
            </a:r>
            <a:r>
              <a:rPr lang="en-US" sz="3400" dirty="0"/>
              <a:t>head, the National President, and the Board of Advisors. </a:t>
            </a:r>
            <a:endParaRPr lang="en-US" sz="3400" dirty="0" smtClean="0"/>
          </a:p>
          <a:p>
            <a:endParaRPr lang="en-US" sz="3400" dirty="0"/>
          </a:p>
          <a:p>
            <a:r>
              <a:rPr lang="en-US" sz="3400" dirty="0" smtClean="0"/>
              <a:t>Details about this process will be posted on our website. </a:t>
            </a:r>
            <a:endParaRPr lang="en-US" sz="3400" dirty="0"/>
          </a:p>
          <a:p>
            <a:r>
              <a:rPr lang="en-US" sz="3600" b="1" dirty="0"/>
              <a:t> </a:t>
            </a:r>
            <a:endParaRPr lang="en-US" sz="3600" dirty="0"/>
          </a:p>
        </p:txBody>
      </p:sp>
    </p:spTree>
    <p:extLst>
      <p:ext uri="{BB962C8B-B14F-4D97-AF65-F5344CB8AC3E}">
        <p14:creationId xmlns:p14="http://schemas.microsoft.com/office/powerpoint/2010/main" val="199578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77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Christie Yu  </a:t>
            </a:r>
          </a:p>
          <a:p>
            <a:pPr algn="ctr"/>
            <a:r>
              <a:rPr lang="en-US" sz="6000" dirty="0" smtClean="0">
                <a:solidFill>
                  <a:schemeClr val="tx1"/>
                </a:solidFill>
              </a:rPr>
              <a:t>10</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Art, Writing</a:t>
            </a:r>
          </a:p>
          <a:p>
            <a:pPr algn="ctr"/>
            <a:r>
              <a:rPr lang="en-US" sz="6000" dirty="0" smtClean="0">
                <a:solidFill>
                  <a:schemeClr val="tx1"/>
                </a:solidFill>
              </a:rPr>
              <a:t>Wellesley High School</a:t>
            </a:r>
          </a:p>
          <a:p>
            <a:pPr algn="ctr"/>
            <a:r>
              <a:rPr lang="en-US" sz="6000" dirty="0" smtClean="0">
                <a:solidFill>
                  <a:schemeClr val="tx1"/>
                </a:solidFill>
              </a:rPr>
              <a:t>Wellesley, MA</a:t>
            </a:r>
            <a:endParaRPr lang="en-US" sz="6000" dirty="0">
              <a:solidFill>
                <a:schemeClr val="tx1"/>
              </a:solidFill>
            </a:endParaRPr>
          </a:p>
        </p:txBody>
      </p:sp>
      <p:pic>
        <p:nvPicPr>
          <p:cNvPr id="1026" name="Picture 2" descr="C:\Users\John Wang\Downloads\FullSize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505200"/>
            <a:ext cx="211455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894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29600" cy="6740307"/>
          </a:xfrm>
          <a:prstGeom prst="rect">
            <a:avLst/>
          </a:prstGeom>
          <a:noFill/>
        </p:spPr>
        <p:txBody>
          <a:bodyPr wrap="square" rtlCol="0">
            <a:spAutoFit/>
          </a:bodyPr>
          <a:lstStyle/>
          <a:p>
            <a:r>
              <a:rPr lang="en-US" sz="3600" b="1" dirty="0" smtClean="0">
                <a:solidFill>
                  <a:srgbClr val="FF0000"/>
                </a:solidFill>
              </a:rPr>
              <a:t>How do you </a:t>
            </a:r>
            <a:r>
              <a:rPr lang="en-US" sz="3600" b="1" dirty="0">
                <a:solidFill>
                  <a:srgbClr val="FF0000"/>
                </a:solidFill>
              </a:rPr>
              <a:t>create a local branch? </a:t>
            </a:r>
            <a:endParaRPr lang="en-US" sz="3600" b="1" dirty="0" smtClean="0">
              <a:solidFill>
                <a:srgbClr val="FF0000"/>
              </a:solidFill>
            </a:endParaRPr>
          </a:p>
          <a:p>
            <a:endParaRPr lang="en-US" sz="3600" dirty="0">
              <a:solidFill>
                <a:srgbClr val="FF0000"/>
              </a:solidFill>
            </a:endParaRPr>
          </a:p>
          <a:p>
            <a:r>
              <a:rPr lang="en-US" sz="3600" b="1" dirty="0" smtClean="0">
                <a:solidFill>
                  <a:srgbClr val="0070C0"/>
                </a:solidFill>
              </a:rPr>
              <a:t>William: </a:t>
            </a:r>
            <a:r>
              <a:rPr lang="en-US" sz="3600" dirty="0" smtClean="0"/>
              <a:t>Contact </a:t>
            </a:r>
            <a:r>
              <a:rPr lang="en-US" sz="3600" dirty="0"/>
              <a:t>the National President and the Board of Advisors in order to start a local branch. Once a local branch is </a:t>
            </a:r>
            <a:r>
              <a:rPr lang="en-US" sz="3600" dirty="0" smtClean="0"/>
              <a:t>recognized, </a:t>
            </a:r>
            <a:r>
              <a:rPr lang="en-US" sz="3600" dirty="0"/>
              <a:t>it </a:t>
            </a:r>
            <a:r>
              <a:rPr lang="en-US" sz="3600" dirty="0" smtClean="0"/>
              <a:t>can immediately begin receiving support </a:t>
            </a:r>
            <a:r>
              <a:rPr lang="en-US" sz="3600" dirty="0"/>
              <a:t>from the National organization. </a:t>
            </a:r>
            <a:endParaRPr lang="en-US" sz="3600" dirty="0" smtClean="0"/>
          </a:p>
          <a:p>
            <a:endParaRPr lang="en-US" sz="3600" dirty="0"/>
          </a:p>
          <a:p>
            <a:r>
              <a:rPr lang="en-US" sz="3600" dirty="0" smtClean="0"/>
              <a:t>Details about this process will also be </a:t>
            </a:r>
            <a:r>
              <a:rPr lang="en-US" sz="3600" dirty="0"/>
              <a:t>posted on our website. </a:t>
            </a:r>
          </a:p>
          <a:p>
            <a:endParaRPr lang="en-US" sz="3600" dirty="0"/>
          </a:p>
        </p:txBody>
      </p:sp>
    </p:spTree>
    <p:extLst>
      <p:ext uri="{BB962C8B-B14F-4D97-AF65-F5344CB8AC3E}">
        <p14:creationId xmlns:p14="http://schemas.microsoft.com/office/powerpoint/2010/main" val="2565432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382000" cy="5878532"/>
          </a:xfrm>
          <a:prstGeom prst="rect">
            <a:avLst/>
          </a:prstGeom>
          <a:noFill/>
        </p:spPr>
        <p:txBody>
          <a:bodyPr wrap="square" rtlCol="0">
            <a:spAutoFit/>
          </a:bodyPr>
          <a:lstStyle/>
          <a:p>
            <a:r>
              <a:rPr lang="en-US" sz="3400" b="1" dirty="0">
                <a:solidFill>
                  <a:srgbClr val="FF0000"/>
                </a:solidFill>
              </a:rPr>
              <a:t>How and when will AYLUS leaders be chosen? </a:t>
            </a:r>
            <a:endParaRPr lang="en-US" sz="3400" dirty="0">
              <a:solidFill>
                <a:srgbClr val="FF0000"/>
              </a:solidFill>
            </a:endParaRPr>
          </a:p>
          <a:p>
            <a:r>
              <a:rPr lang="en-US" sz="3400" b="1" dirty="0" smtClean="0">
                <a:solidFill>
                  <a:srgbClr val="0070C0"/>
                </a:solidFill>
              </a:rPr>
              <a:t>Aric: </a:t>
            </a:r>
            <a:r>
              <a:rPr lang="en-US" sz="3400" dirty="0" smtClean="0"/>
              <a:t>AYLUS </a:t>
            </a:r>
            <a:r>
              <a:rPr lang="en-US" sz="3400" dirty="0"/>
              <a:t>leaders will be </a:t>
            </a:r>
            <a:r>
              <a:rPr lang="en-US" sz="3400" dirty="0" smtClean="0"/>
              <a:t>chosen by the beginning of </a:t>
            </a:r>
            <a:r>
              <a:rPr lang="en-US" sz="3400" dirty="0"/>
              <a:t>May on an annual </a:t>
            </a:r>
            <a:r>
              <a:rPr lang="en-US" sz="3400" dirty="0" smtClean="0"/>
              <a:t>basis, in order </a:t>
            </a:r>
            <a:r>
              <a:rPr lang="en-US" sz="3400" dirty="0"/>
              <a:t>to accommodate </a:t>
            </a:r>
            <a:r>
              <a:rPr lang="en-US" sz="3400" dirty="0" smtClean="0"/>
              <a:t>upcoming summer projects. To be eligible, applicants must:</a:t>
            </a:r>
          </a:p>
          <a:p>
            <a:pPr marL="571500" indent="-571500">
              <a:buFont typeface="Arial" panose="020B0604020202020204" pitchFamily="34" charset="0"/>
              <a:buChar char="•"/>
            </a:pPr>
            <a:r>
              <a:rPr lang="en-US" sz="3400" dirty="0" smtClean="0"/>
              <a:t>Be an AYLUS member</a:t>
            </a:r>
          </a:p>
          <a:p>
            <a:pPr marL="571500" indent="-571500">
              <a:buFont typeface="Arial" panose="020B0604020202020204" pitchFamily="34" charset="0"/>
              <a:buChar char="•"/>
            </a:pPr>
            <a:r>
              <a:rPr lang="en-US" sz="3400" dirty="0" smtClean="0"/>
              <a:t>Complete a position-specific application</a:t>
            </a:r>
          </a:p>
          <a:p>
            <a:pPr marL="571500" indent="-571500">
              <a:buFont typeface="Arial" panose="020B0604020202020204" pitchFamily="34" charset="0"/>
              <a:buChar char="•"/>
            </a:pPr>
            <a:r>
              <a:rPr lang="en-US" sz="3400" dirty="0"/>
              <a:t>I</a:t>
            </a:r>
            <a:r>
              <a:rPr lang="en-US" sz="3400" dirty="0" smtClean="0"/>
              <a:t>nterview </a:t>
            </a:r>
            <a:r>
              <a:rPr lang="en-US" sz="3400" dirty="0"/>
              <a:t>with the Board of Advisors. AYLUS </a:t>
            </a:r>
            <a:endParaRPr lang="en-US" sz="3400" dirty="0" smtClean="0"/>
          </a:p>
          <a:p>
            <a:r>
              <a:rPr lang="en-US" sz="3400" dirty="0" smtClean="0"/>
              <a:t>Members </a:t>
            </a:r>
            <a:r>
              <a:rPr lang="en-US" sz="3400" dirty="0"/>
              <a:t>will </a:t>
            </a:r>
            <a:r>
              <a:rPr lang="en-US" sz="3400" dirty="0" smtClean="0"/>
              <a:t>be </a:t>
            </a:r>
            <a:r>
              <a:rPr lang="en-US" sz="3400" dirty="0"/>
              <a:t>evaluated on their </a:t>
            </a:r>
            <a:r>
              <a:rPr lang="en-US" sz="3400" dirty="0" smtClean="0"/>
              <a:t>historical contribution </a:t>
            </a:r>
            <a:r>
              <a:rPr lang="en-US" sz="3400" dirty="0"/>
              <a:t>and </a:t>
            </a:r>
            <a:r>
              <a:rPr lang="en-US" sz="3400" dirty="0" smtClean="0"/>
              <a:t>commitment to AYLUS.</a:t>
            </a:r>
            <a:r>
              <a:rPr lang="en-US" sz="3600" dirty="0" smtClean="0"/>
              <a:t> </a:t>
            </a:r>
            <a:endParaRPr lang="en-US" sz="3600" dirty="0"/>
          </a:p>
        </p:txBody>
      </p:sp>
    </p:spTree>
    <p:extLst>
      <p:ext uri="{BB962C8B-B14F-4D97-AF65-F5344CB8AC3E}">
        <p14:creationId xmlns:p14="http://schemas.microsoft.com/office/powerpoint/2010/main" val="19957819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542" y="228600"/>
            <a:ext cx="8229600" cy="6247864"/>
          </a:xfrm>
          <a:prstGeom prst="rect">
            <a:avLst/>
          </a:prstGeom>
          <a:noFill/>
        </p:spPr>
        <p:txBody>
          <a:bodyPr wrap="square" rtlCol="0">
            <a:spAutoFit/>
          </a:bodyPr>
          <a:lstStyle/>
          <a:p>
            <a:r>
              <a:rPr lang="en-US" sz="4800" b="1" dirty="0">
                <a:solidFill>
                  <a:srgbClr val="FF0000"/>
                </a:solidFill>
              </a:rPr>
              <a:t>Kathy (Host): </a:t>
            </a:r>
            <a:r>
              <a:rPr lang="en-US" sz="4800" b="1" dirty="0"/>
              <a:t>C</a:t>
            </a:r>
            <a:r>
              <a:rPr lang="en-US" sz="4800" b="1" dirty="0" smtClean="0"/>
              <a:t>losing remarks</a:t>
            </a:r>
            <a:endParaRPr lang="en-US" sz="4800" dirty="0" smtClean="0"/>
          </a:p>
          <a:p>
            <a:r>
              <a:rPr lang="en-US" sz="3200" dirty="0" smtClean="0"/>
              <a:t>Well looks like its time to wrap things up for today– if anyone else has any questions, now or later, please post in the AYLUS Facebook group and someone will get back to you ASAP.</a:t>
            </a:r>
          </a:p>
          <a:p>
            <a:endParaRPr lang="en-US" sz="3200" dirty="0"/>
          </a:p>
          <a:p>
            <a:r>
              <a:rPr lang="en-US" sz="3200" dirty="0" smtClean="0"/>
              <a:t>And thank you all for joining us for the inaugural kick-off of AYLUS! We appreciate the feedback and questions we’ve received and look forward to working together to make a positive impact in our communities! Have a great evening everyone!</a:t>
            </a:r>
          </a:p>
        </p:txBody>
      </p:sp>
    </p:spTree>
    <p:extLst>
      <p:ext uri="{BB962C8B-B14F-4D97-AF65-F5344CB8AC3E}">
        <p14:creationId xmlns:p14="http://schemas.microsoft.com/office/powerpoint/2010/main" val="32631020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29600" cy="6001643"/>
          </a:xfrm>
          <a:prstGeom prst="rect">
            <a:avLst/>
          </a:prstGeom>
          <a:noFill/>
        </p:spPr>
        <p:txBody>
          <a:bodyPr wrap="square" rtlCol="0">
            <a:spAutoFit/>
          </a:bodyPr>
          <a:lstStyle/>
          <a:p>
            <a:r>
              <a:rPr lang="en-US" sz="3200" b="1" dirty="0">
                <a:solidFill>
                  <a:srgbClr val="FF0000"/>
                </a:solidFill>
              </a:rPr>
              <a:t>What is AYLF and what is its relation to AYLUS? </a:t>
            </a:r>
            <a:endParaRPr lang="en-US" sz="3200" dirty="0">
              <a:solidFill>
                <a:srgbClr val="FF0000"/>
              </a:solidFill>
            </a:endParaRPr>
          </a:p>
          <a:p>
            <a:r>
              <a:rPr lang="en-US" sz="3200" b="1" dirty="0" smtClean="0">
                <a:solidFill>
                  <a:srgbClr val="0070C0"/>
                </a:solidFill>
              </a:rPr>
              <a:t>Aric: </a:t>
            </a:r>
            <a:r>
              <a:rPr lang="en-US" sz="3200" dirty="0" smtClean="0"/>
              <a:t>AYLF</a:t>
            </a:r>
            <a:r>
              <a:rPr lang="en-US" sz="3200" dirty="0"/>
              <a:t>, or the American Youth Leadership Foundation, is AYLUS</a:t>
            </a:r>
            <a:r>
              <a:rPr lang="fr-FR" sz="3200" dirty="0"/>
              <a:t>’</a:t>
            </a:r>
            <a:r>
              <a:rPr lang="en-US" sz="3200" dirty="0"/>
              <a:t>s parent organization. AYLF is a non-profit organization created and operated by a group of adult volunteer workers. AYLF will help AYLUS members in the development and execution of projects that will be beneficial to communities, supply necessary financial and material support to the projects carried out by AYLUS, and provide advisory and consulting services to AYLUS. Its website is at: www.aylfus.org. </a:t>
            </a:r>
          </a:p>
        </p:txBody>
      </p:sp>
    </p:spTree>
    <p:extLst>
      <p:ext uri="{BB962C8B-B14F-4D97-AF65-F5344CB8AC3E}">
        <p14:creationId xmlns:p14="http://schemas.microsoft.com/office/powerpoint/2010/main" val="377188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276600"/>
          </a:xfrm>
          <a:prstGeom prst="rect">
            <a:avLst/>
          </a:prstGeom>
        </p:spPr>
        <p:txBody>
          <a:bodyPr vert="horz" lIns="91440" tIns="0" rIns="91440" bIns="0" rtlCol="0" anchor="b">
            <a:normAutofit fontScale="77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a:solidFill>
                  <a:schemeClr val="tx1"/>
                </a:solidFill>
              </a:rPr>
              <a:t>Aric Zhuang</a:t>
            </a: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a:solidFill>
                  <a:schemeClr val="tx1"/>
                </a:solidFill>
              </a:rPr>
              <a:t>Web </a:t>
            </a:r>
            <a:r>
              <a:rPr lang="en-US" sz="6000" dirty="0" smtClean="0">
                <a:solidFill>
                  <a:schemeClr val="tx1"/>
                </a:solidFill>
              </a:rPr>
              <a:t>Design</a:t>
            </a:r>
            <a:r>
              <a:rPr lang="en-US" sz="6000" dirty="0">
                <a:solidFill>
                  <a:schemeClr val="tx1"/>
                </a:solidFill>
              </a:rPr>
              <a:t>, </a:t>
            </a:r>
            <a:r>
              <a:rPr lang="en-US" sz="6000" dirty="0" smtClean="0">
                <a:solidFill>
                  <a:schemeClr val="tx1"/>
                </a:solidFill>
              </a:rPr>
              <a:t>Debate</a:t>
            </a:r>
          </a:p>
          <a:p>
            <a:pPr algn="ctr"/>
            <a:r>
              <a:rPr lang="en-US" sz="6000" dirty="0">
                <a:solidFill>
                  <a:schemeClr val="tx1"/>
                </a:solidFill>
              </a:rPr>
              <a:t>Great Neck South High </a:t>
            </a:r>
            <a:endParaRPr lang="en-US" sz="6000" dirty="0" smtClean="0">
              <a:solidFill>
                <a:schemeClr val="tx1"/>
              </a:solidFill>
            </a:endParaRPr>
          </a:p>
          <a:p>
            <a:pPr algn="ctr"/>
            <a:r>
              <a:rPr lang="en-US" sz="6000" dirty="0" smtClean="0">
                <a:solidFill>
                  <a:schemeClr val="tx1"/>
                </a:solidFill>
              </a:rPr>
              <a:t>Great Neck, New </a:t>
            </a:r>
            <a:r>
              <a:rPr lang="en-US" sz="6000" dirty="0">
                <a:solidFill>
                  <a:schemeClr val="tx1"/>
                </a:solidFill>
              </a:rPr>
              <a:t>York</a:t>
            </a:r>
          </a:p>
          <a:p>
            <a:pPr algn="ctr"/>
            <a:endParaRPr lang="en-US" sz="6000" dirty="0">
              <a:solidFill>
                <a:schemeClr val="tx1"/>
              </a:solidFill>
            </a:endParaRPr>
          </a:p>
        </p:txBody>
      </p:sp>
      <p:pic>
        <p:nvPicPr>
          <p:cNvPr id="1026" name="Picture 2" descr="C:\Users\John Wang\AppData\Local\Microsoft\Windows\Temporary Internet Files\Content.IE5\C4SSSQ98\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07" y="3124200"/>
            <a:ext cx="2395960" cy="319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52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44000" cy="1905000"/>
          </a:xfrm>
        </p:spPr>
        <p:txBody>
          <a:bodyPr>
            <a:normAutofit fontScale="90000"/>
          </a:bodyPr>
          <a:lstStyle/>
          <a:p>
            <a:pPr algn="ctr"/>
            <a:r>
              <a:rPr lang="en-US" sz="6000" dirty="0">
                <a:solidFill>
                  <a:srgbClr val="FFC000"/>
                </a:solidFill>
              </a:rPr>
              <a:t>Founders of </a:t>
            </a:r>
            <a:r>
              <a:rPr lang="en-US" sz="6000" dirty="0" smtClean="0">
                <a:solidFill>
                  <a:srgbClr val="FFC000"/>
                </a:solidFill>
              </a:rPr>
              <a:t/>
            </a:r>
            <a:br>
              <a:rPr lang="en-US" sz="6000" dirty="0" smtClean="0">
                <a:solidFill>
                  <a:srgbClr val="FFC000"/>
                </a:solidFill>
              </a:rPr>
            </a:br>
            <a:r>
              <a:rPr lang="en-US" altLang="zh-CN" sz="6000" dirty="0" smtClean="0">
                <a:solidFill>
                  <a:srgbClr val="FFC000"/>
                </a:solidFill>
              </a:rPr>
              <a:t>Alliance of Youth Leaders</a:t>
            </a:r>
            <a:endParaRPr lang="en-US" sz="6000" dirty="0">
              <a:solidFill>
                <a:srgbClr val="FFC000"/>
              </a:solidFill>
            </a:endParaRPr>
          </a:p>
        </p:txBody>
      </p:sp>
      <p:sp>
        <p:nvSpPr>
          <p:cNvPr id="4" name="Title 1"/>
          <p:cNvSpPr txBox="1">
            <a:spLocks/>
          </p:cNvSpPr>
          <p:nvPr/>
        </p:nvSpPr>
        <p:spPr>
          <a:xfrm>
            <a:off x="2819400" y="2895600"/>
            <a:ext cx="5867400" cy="3429000"/>
          </a:xfrm>
          <a:prstGeom prst="rect">
            <a:avLst/>
          </a:prstGeom>
        </p:spPr>
        <p:txBody>
          <a:bodyPr vert="horz" lIns="91440" tIns="0" rIns="91440" bIns="0" rtlCol="0" anchor="b">
            <a:normAutofit fontScale="8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cap="none" baseline="0">
                <a:solidFill>
                  <a:schemeClr val="accent1">
                    <a:satMod val="150000"/>
                  </a:schemeClr>
                </a:solidFill>
                <a:effectLst/>
                <a:latin typeface="+mj-lt"/>
                <a:ea typeface="+mj-ea"/>
                <a:cs typeface="+mj-cs"/>
              </a:defRPr>
            </a:lvl1pPr>
            <a:extLst/>
          </a:lstStyle>
          <a:p>
            <a:pPr algn="ctr"/>
            <a:r>
              <a:rPr lang="en-US" sz="6000" dirty="0" smtClean="0">
                <a:solidFill>
                  <a:schemeClr val="tx1"/>
                </a:solidFill>
              </a:rPr>
              <a:t>Stephanie Than  </a:t>
            </a:r>
          </a:p>
          <a:p>
            <a:pPr algn="ctr"/>
            <a:r>
              <a:rPr lang="en-US" sz="6000" dirty="0" smtClean="0">
                <a:solidFill>
                  <a:schemeClr val="tx1"/>
                </a:solidFill>
              </a:rPr>
              <a:t>11</a:t>
            </a:r>
            <a:r>
              <a:rPr lang="en-US" sz="6000" baseline="30000" dirty="0" smtClean="0">
                <a:solidFill>
                  <a:schemeClr val="tx1"/>
                </a:solidFill>
              </a:rPr>
              <a:t>th</a:t>
            </a:r>
            <a:r>
              <a:rPr lang="en-US" sz="6000" dirty="0" smtClean="0">
                <a:solidFill>
                  <a:schemeClr val="tx1"/>
                </a:solidFill>
              </a:rPr>
              <a:t> Grade</a:t>
            </a:r>
          </a:p>
          <a:p>
            <a:pPr algn="ctr"/>
            <a:r>
              <a:rPr lang="en-US" sz="6000" dirty="0" smtClean="0">
                <a:solidFill>
                  <a:schemeClr val="tx1"/>
                </a:solidFill>
              </a:rPr>
              <a:t>Art, Music</a:t>
            </a:r>
          </a:p>
          <a:p>
            <a:pPr algn="ctr"/>
            <a:r>
              <a:rPr lang="en-US" sz="6000" dirty="0" smtClean="0">
                <a:solidFill>
                  <a:schemeClr val="tx1"/>
                </a:solidFill>
              </a:rPr>
              <a:t>Hunter College High </a:t>
            </a:r>
          </a:p>
          <a:p>
            <a:pPr algn="ctr"/>
            <a:r>
              <a:rPr lang="en-US" sz="6000" dirty="0" smtClean="0">
                <a:solidFill>
                  <a:schemeClr val="tx1"/>
                </a:solidFill>
              </a:rPr>
              <a:t>New York</a:t>
            </a:r>
            <a:endParaRPr lang="en-US" sz="6000" dirty="0">
              <a:solidFill>
                <a:schemeClr val="tx1"/>
              </a:solidFill>
            </a:endParaRPr>
          </a:p>
        </p:txBody>
      </p:sp>
      <p:pic>
        <p:nvPicPr>
          <p:cNvPr id="2050" name="Picture 2" descr="C:\Users\John Wang\AppData\Local\Microsoft\Windows\Temporary Internet Files\Content.IE5\7UGCFVF1\20141226_161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80196"/>
            <a:ext cx="1910702" cy="339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42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TotalTime>
  <Words>2102</Words>
  <Application>Microsoft Office PowerPoint</Application>
  <PresentationFormat>On-screen Show (4:3)</PresentationFormat>
  <Paragraphs>314</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The Transcript of  the First Meeting of  THE ALLIANCE OF YOUTH LEADERS IN THE UNITED STATES </vt:lpstr>
      <vt:lpstr>PowerPoint Presentation</vt:lpstr>
      <vt:lpstr>PowerPoint Presentation</vt:lpstr>
      <vt:lpstr>PowerPoint Presentation</vt:lpstr>
      <vt:lpstr>PowerPoint Presentation</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Founders of  Alliance of Youth Leaders</vt:lpstr>
      <vt:lpstr>PowerPoint Presentation</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Junior Founders of  Alliance of Youth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常春藤之路教育升学讲座</dc:title>
  <dc:creator>John Wang</dc:creator>
  <cp:lastModifiedBy>John Wang</cp:lastModifiedBy>
  <cp:revision>210</cp:revision>
  <dcterms:created xsi:type="dcterms:W3CDTF">2015-04-25T23:31:30Z</dcterms:created>
  <dcterms:modified xsi:type="dcterms:W3CDTF">2015-07-06T01:16:00Z</dcterms:modified>
</cp:coreProperties>
</file>